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7" r:id="rId2"/>
    <p:sldId id="258" r:id="rId3"/>
  </p:sldIdLst>
  <p:sldSz cx="32399288" cy="39600188"/>
  <p:notesSz cx="6669088" cy="9928225"/>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40"/>
    <p:restoredTop sz="95934"/>
  </p:normalViewPr>
  <p:slideViewPr>
    <p:cSldViewPr snapToGrid="0" snapToObjects="1">
      <p:cViewPr>
        <p:scale>
          <a:sx n="20" d="100"/>
          <a:sy n="20" d="100"/>
        </p:scale>
        <p:origin x="2916" y="12"/>
      </p:cViewPr>
      <p:guideLst>
        <p:guide orient="horz" pos="12472"/>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t>5/19/2026</a:t>
            </a:fld>
            <a:endParaRPr lang="en-US"/>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2862322"/>
          </a:xfrm>
          <a:prstGeom prst="rect">
            <a:avLst/>
          </a:prstGeom>
          <a:noFill/>
        </p:spPr>
        <p:txBody>
          <a:bodyPr wrap="square" rtlCol="0">
            <a:spAutoFit/>
          </a:bodyPr>
          <a:lstStyle/>
          <a:p>
            <a:pPr algn="ctr"/>
            <a:r>
              <a:rPr lang="en-US" sz="6000" b="1" dirty="0" err="1">
                <a:latin typeface="Arial" charset="0"/>
                <a:ea typeface="Arial" charset="0"/>
                <a:cs typeface="Arial" charset="0"/>
              </a:rPr>
              <a:t>Studiu</a:t>
            </a:r>
            <a:r>
              <a:rPr lang="en-US" sz="6000" b="1" dirty="0">
                <a:latin typeface="Arial" charset="0"/>
                <a:ea typeface="Arial" charset="0"/>
                <a:cs typeface="Arial" charset="0"/>
              </a:rPr>
              <a:t> </a:t>
            </a:r>
            <a:r>
              <a:rPr lang="en-US" sz="6000" b="1" dirty="0" err="1">
                <a:latin typeface="Arial" charset="0"/>
                <a:ea typeface="Arial" charset="0"/>
                <a:cs typeface="Arial" charset="0"/>
              </a:rPr>
              <a:t>privind</a:t>
            </a:r>
            <a:r>
              <a:rPr lang="en-US" sz="6000" b="1" dirty="0">
                <a:latin typeface="Arial" charset="0"/>
                <a:ea typeface="Arial" charset="0"/>
                <a:cs typeface="Arial" charset="0"/>
              </a:rPr>
              <a:t> </a:t>
            </a:r>
            <a:r>
              <a:rPr lang="en-US" sz="6000" b="1" dirty="0" err="1">
                <a:latin typeface="Arial" charset="0"/>
                <a:ea typeface="Arial" charset="0"/>
                <a:cs typeface="Arial" charset="0"/>
              </a:rPr>
              <a:t>persistența</a:t>
            </a:r>
            <a:r>
              <a:rPr lang="en-US" sz="6000" b="1" dirty="0">
                <a:latin typeface="Arial" charset="0"/>
                <a:ea typeface="Arial" charset="0"/>
                <a:cs typeface="Arial" charset="0"/>
              </a:rPr>
              <a:t> </a:t>
            </a:r>
            <a:r>
              <a:rPr lang="en-US" sz="6000" b="1" dirty="0" err="1">
                <a:latin typeface="Arial" charset="0"/>
                <a:ea typeface="Arial" charset="0"/>
                <a:cs typeface="Arial" charset="0"/>
              </a:rPr>
              <a:t>și</a:t>
            </a:r>
            <a:r>
              <a:rPr lang="en-US" sz="6000" b="1" dirty="0">
                <a:latin typeface="Arial" charset="0"/>
                <a:ea typeface="Arial" charset="0"/>
                <a:cs typeface="Arial" charset="0"/>
              </a:rPr>
              <a:t> </a:t>
            </a:r>
            <a:r>
              <a:rPr lang="en-US" sz="6000" b="1" dirty="0" err="1">
                <a:latin typeface="Arial" charset="0"/>
                <a:ea typeface="Arial" charset="0"/>
                <a:cs typeface="Arial" charset="0"/>
              </a:rPr>
              <a:t>viabilitatea</a:t>
            </a:r>
            <a:r>
              <a:rPr lang="en-US" sz="6000" b="1" dirty="0">
                <a:latin typeface="Arial" charset="0"/>
                <a:ea typeface="Arial" charset="0"/>
                <a:cs typeface="Arial" charset="0"/>
              </a:rPr>
              <a:t> </a:t>
            </a:r>
            <a:r>
              <a:rPr lang="en-US" sz="6000" b="1" dirty="0" err="1">
                <a:latin typeface="Arial" charset="0"/>
                <a:ea typeface="Arial" charset="0"/>
                <a:cs typeface="Arial" charset="0"/>
              </a:rPr>
              <a:t>virusului</a:t>
            </a:r>
            <a:r>
              <a:rPr lang="en-US" sz="6000" b="1" dirty="0">
                <a:latin typeface="Arial" charset="0"/>
                <a:ea typeface="Arial" charset="0"/>
                <a:cs typeface="Arial" charset="0"/>
              </a:rPr>
              <a:t> </a:t>
            </a:r>
            <a:r>
              <a:rPr lang="en-US" sz="6000" b="1" dirty="0" err="1">
                <a:latin typeface="Arial" charset="0"/>
                <a:ea typeface="Arial" charset="0"/>
                <a:cs typeface="Arial" charset="0"/>
              </a:rPr>
              <a:t>gripei</a:t>
            </a:r>
            <a:r>
              <a:rPr lang="en-US" sz="6000" b="1" dirty="0">
                <a:latin typeface="Arial" charset="0"/>
                <a:ea typeface="Arial" charset="0"/>
                <a:cs typeface="Arial" charset="0"/>
              </a:rPr>
              <a:t> </a:t>
            </a:r>
            <a:r>
              <a:rPr lang="en-US" sz="6000" b="1" dirty="0" err="1">
                <a:latin typeface="Arial" charset="0"/>
                <a:ea typeface="Arial" charset="0"/>
                <a:cs typeface="Arial" charset="0"/>
              </a:rPr>
              <a:t>aviare</a:t>
            </a:r>
            <a:r>
              <a:rPr lang="en-US" sz="6000" b="1" dirty="0">
                <a:latin typeface="Arial" charset="0"/>
                <a:ea typeface="Arial" charset="0"/>
                <a:cs typeface="Arial" charset="0"/>
              </a:rPr>
              <a:t> </a:t>
            </a:r>
            <a:r>
              <a:rPr lang="en-US" sz="6000" b="1" dirty="0" err="1">
                <a:latin typeface="Arial" charset="0"/>
                <a:ea typeface="Arial" charset="0"/>
                <a:cs typeface="Arial" charset="0"/>
              </a:rPr>
              <a:t>înalt</a:t>
            </a:r>
            <a:r>
              <a:rPr lang="en-US" sz="6000" b="1" dirty="0">
                <a:latin typeface="Arial" charset="0"/>
                <a:ea typeface="Arial" charset="0"/>
                <a:cs typeface="Arial" charset="0"/>
              </a:rPr>
              <a:t> </a:t>
            </a:r>
            <a:r>
              <a:rPr lang="en-US" sz="6000" b="1" dirty="0" err="1">
                <a:latin typeface="Arial" charset="0"/>
                <a:ea typeface="Arial" charset="0"/>
                <a:cs typeface="Arial" charset="0"/>
              </a:rPr>
              <a:t>patogene</a:t>
            </a:r>
            <a:r>
              <a:rPr lang="en-US" sz="6000" b="1" dirty="0">
                <a:latin typeface="Arial" charset="0"/>
                <a:ea typeface="Arial" charset="0"/>
                <a:cs typeface="Arial" charset="0"/>
              </a:rPr>
              <a:t> </a:t>
            </a:r>
            <a:r>
              <a:rPr lang="en-US" sz="6000" b="1" dirty="0" err="1">
                <a:latin typeface="Arial" charset="0"/>
                <a:ea typeface="Arial" charset="0"/>
                <a:cs typeface="Arial" charset="0"/>
              </a:rPr>
              <a:t>în</a:t>
            </a:r>
            <a:r>
              <a:rPr lang="en-US" sz="6000" b="1" dirty="0">
                <a:latin typeface="Arial" charset="0"/>
                <a:ea typeface="Arial" charset="0"/>
                <a:cs typeface="Arial" charset="0"/>
              </a:rPr>
              <a:t> </a:t>
            </a:r>
            <a:r>
              <a:rPr lang="en-US" sz="6000" b="1" dirty="0" err="1">
                <a:latin typeface="Arial" charset="0"/>
                <a:ea typeface="Arial" charset="0"/>
                <a:cs typeface="Arial" charset="0"/>
              </a:rPr>
              <a:t>urma</a:t>
            </a:r>
            <a:r>
              <a:rPr lang="en-US" sz="6000" b="1" dirty="0">
                <a:latin typeface="Arial" charset="0"/>
                <a:ea typeface="Arial" charset="0"/>
                <a:cs typeface="Arial" charset="0"/>
              </a:rPr>
              <a:t> </a:t>
            </a:r>
            <a:r>
              <a:rPr lang="en-US" sz="6000" b="1" dirty="0" err="1">
                <a:latin typeface="Arial" charset="0"/>
                <a:ea typeface="Arial" charset="0"/>
                <a:cs typeface="Arial" charset="0"/>
              </a:rPr>
              <a:t>contaminării</a:t>
            </a:r>
            <a:r>
              <a:rPr lang="en-US" sz="6000" b="1" dirty="0">
                <a:latin typeface="Arial" charset="0"/>
                <a:ea typeface="Arial" charset="0"/>
                <a:cs typeface="Arial" charset="0"/>
              </a:rPr>
              <a:t> </a:t>
            </a:r>
            <a:r>
              <a:rPr lang="en-US" sz="6000" b="1" dirty="0" err="1">
                <a:latin typeface="Arial" charset="0"/>
                <a:ea typeface="Arial" charset="0"/>
                <a:cs typeface="Arial" charset="0"/>
              </a:rPr>
              <a:t>experimentale</a:t>
            </a:r>
            <a:r>
              <a:rPr lang="en-US" sz="6000" b="1" dirty="0">
                <a:latin typeface="Arial" charset="0"/>
                <a:ea typeface="Arial" charset="0"/>
                <a:cs typeface="Arial" charset="0"/>
              </a:rPr>
              <a:t> a </a:t>
            </a:r>
            <a:r>
              <a:rPr lang="en-US" sz="6000" b="1" dirty="0" err="1">
                <a:latin typeface="Arial" charset="0"/>
                <a:ea typeface="Arial" charset="0"/>
                <a:cs typeface="Arial" charset="0"/>
              </a:rPr>
              <a:t>furajelor</a:t>
            </a:r>
            <a:r>
              <a:rPr lang="en-US" sz="6000" b="1" dirty="0">
                <a:latin typeface="Arial" charset="0"/>
                <a:ea typeface="Arial" charset="0"/>
                <a:cs typeface="Arial" charset="0"/>
              </a:rPr>
              <a:t> </a:t>
            </a:r>
            <a:r>
              <a:rPr lang="ro-RO" sz="6000" b="1" dirty="0">
                <a:latin typeface="Arial" charset="0"/>
                <a:ea typeface="Arial" charset="0"/>
                <a:cs typeface="Arial" charset="0"/>
              </a:rPr>
              <a:t>făinos și </a:t>
            </a:r>
            <a:r>
              <a:rPr lang="en-US" sz="6000" b="1" dirty="0" err="1">
                <a:latin typeface="Arial" charset="0"/>
                <a:ea typeface="Arial" charset="0"/>
                <a:cs typeface="Arial" charset="0"/>
              </a:rPr>
              <a:t>granulat</a:t>
            </a:r>
            <a:r>
              <a:rPr lang="ro-RO" sz="6000" b="1" dirty="0">
                <a:latin typeface="Arial" charset="0"/>
                <a:ea typeface="Arial" charset="0"/>
                <a:cs typeface="Arial" charset="0"/>
              </a:rPr>
              <a:t>,</a:t>
            </a:r>
            <a:r>
              <a:rPr lang="en-US" sz="6000" b="1" dirty="0">
                <a:latin typeface="Arial" charset="0"/>
                <a:ea typeface="Arial" charset="0"/>
                <a:cs typeface="Arial" charset="0"/>
              </a:rPr>
              <a:t> </a:t>
            </a:r>
            <a:r>
              <a:rPr lang="en-US" sz="6000" b="1" dirty="0" err="1">
                <a:latin typeface="Arial" charset="0"/>
                <a:ea typeface="Arial" charset="0"/>
                <a:cs typeface="Arial" charset="0"/>
              </a:rPr>
              <a:t>utilizate</a:t>
            </a:r>
            <a:r>
              <a:rPr lang="en-US" sz="6000" b="1" dirty="0">
                <a:latin typeface="Arial" charset="0"/>
                <a:ea typeface="Arial" charset="0"/>
                <a:cs typeface="Arial" charset="0"/>
              </a:rPr>
              <a:t> </a:t>
            </a:r>
            <a:r>
              <a:rPr lang="en-US" sz="6000" b="1" dirty="0" err="1">
                <a:latin typeface="Arial" charset="0"/>
                <a:ea typeface="Arial" charset="0"/>
                <a:cs typeface="Arial" charset="0"/>
              </a:rPr>
              <a:t>în</a:t>
            </a:r>
            <a:r>
              <a:rPr lang="en-US" sz="6000" b="1" dirty="0">
                <a:latin typeface="Arial" charset="0"/>
                <a:ea typeface="Arial" charset="0"/>
                <a:cs typeface="Arial" charset="0"/>
              </a:rPr>
              <a:t> </a:t>
            </a:r>
            <a:r>
              <a:rPr lang="en-US" sz="6000" b="1" dirty="0" err="1">
                <a:latin typeface="Arial" charset="0"/>
                <a:ea typeface="Arial" charset="0"/>
                <a:cs typeface="Arial" charset="0"/>
              </a:rPr>
              <a:t>hrănirea</a:t>
            </a:r>
            <a:r>
              <a:rPr lang="en-US" sz="6000" b="1" dirty="0">
                <a:latin typeface="Arial" charset="0"/>
                <a:ea typeface="Arial" charset="0"/>
                <a:cs typeface="Arial" charset="0"/>
              </a:rPr>
              <a:t> </a:t>
            </a:r>
            <a:r>
              <a:rPr lang="en-US" sz="6000" b="1" dirty="0" err="1">
                <a:latin typeface="Arial" charset="0"/>
                <a:ea typeface="Arial" charset="0"/>
                <a:cs typeface="Arial" charset="0"/>
              </a:rPr>
              <a:t>păsărilor</a:t>
            </a:r>
            <a:endParaRPr lang="en-US" sz="6000" b="1" dirty="0">
              <a:solidFill>
                <a:srgbClr val="FF0000"/>
              </a:solidFill>
              <a:latin typeface="Arial" charset="0"/>
              <a:ea typeface="Arial" charset="0"/>
              <a:cs typeface="Arial" charset="0"/>
            </a:endParaRPr>
          </a:p>
        </p:txBody>
      </p:sp>
      <p:sp>
        <p:nvSpPr>
          <p:cNvPr id="19" name="TextBox 18"/>
          <p:cNvSpPr txBox="1"/>
          <p:nvPr/>
        </p:nvSpPr>
        <p:spPr>
          <a:xfrm>
            <a:off x="1891896" y="9374542"/>
            <a:ext cx="28359197" cy="1200329"/>
          </a:xfrm>
          <a:prstGeom prst="rect">
            <a:avLst/>
          </a:prstGeom>
          <a:noFill/>
        </p:spPr>
        <p:txBody>
          <a:bodyPr wrap="square" rtlCol="0">
            <a:spAutoFit/>
          </a:bodyPr>
          <a:lstStyle/>
          <a:p>
            <a:pPr algn="ctr"/>
            <a:r>
              <a:rPr lang="en-US" sz="3600" b="1" dirty="0">
                <a:latin typeface="Arial" charset="0"/>
                <a:ea typeface="Arial" charset="0"/>
                <a:cs typeface="Arial" charset="0"/>
              </a:rPr>
              <a:t>BĂRBUCEANU  Florica,  ONIȚĂ Iuliana, NEICUȚ Adriana, DIACONU Claudiu, MITROI Bogdan,  DUNĂVĂȚU Gina, MOȚIU Răzvan, BURLACU Raluca, TAMBA Paula,  HRISTESCU Doru</a:t>
            </a:r>
            <a:endParaRPr lang="ro-RO" sz="3600" b="1" i="1" dirty="0">
              <a:latin typeface="Arial" charset="0"/>
              <a:ea typeface="Arial" charset="0"/>
              <a:cs typeface="Arial" charset="0"/>
            </a:endParaRPr>
          </a:p>
        </p:txBody>
      </p:sp>
      <p:sp>
        <p:nvSpPr>
          <p:cNvPr id="20" name="TextBox 19"/>
          <p:cNvSpPr txBox="1"/>
          <p:nvPr/>
        </p:nvSpPr>
        <p:spPr>
          <a:xfrm>
            <a:off x="1891896" y="10552154"/>
            <a:ext cx="28776842" cy="2554545"/>
          </a:xfrm>
          <a:prstGeom prst="rect">
            <a:avLst/>
          </a:prstGeom>
          <a:noFill/>
        </p:spPr>
        <p:txBody>
          <a:bodyPr wrap="square" rtlCol="0">
            <a:spAutoFit/>
          </a:bodyPr>
          <a:lstStyle/>
          <a:p>
            <a:pPr algn="just"/>
            <a:r>
              <a:rPr lang="ro-RO" sz="3200" b="1" dirty="0">
                <a:latin typeface="Arial" charset="0"/>
                <a:ea typeface="Arial" charset="0"/>
                <a:cs typeface="Arial" charset="0"/>
              </a:rPr>
              <a:t>INTRODUCERE:</a:t>
            </a:r>
            <a:r>
              <a:rPr lang="en-US" sz="3200" b="1" dirty="0">
                <a:latin typeface="Arial" charset="0"/>
                <a:ea typeface="Arial" charset="0"/>
                <a:cs typeface="Arial" charset="0"/>
              </a:rPr>
              <a:t> </a:t>
            </a:r>
            <a:endParaRPr lang="ro-RO" sz="3200" b="1" dirty="0">
              <a:latin typeface="Arial" charset="0"/>
              <a:ea typeface="Arial" charset="0"/>
              <a:cs typeface="Arial" charset="0"/>
            </a:endParaRPr>
          </a:p>
          <a:p>
            <a:pPr algn="just"/>
            <a:r>
              <a:rPr lang="en-US" sz="3200" b="1" dirty="0" err="1">
                <a:latin typeface="Arial" charset="0"/>
                <a:ea typeface="Arial" charset="0"/>
                <a:cs typeface="Arial" charset="0"/>
              </a:rPr>
              <a:t>Infecția</a:t>
            </a:r>
            <a:r>
              <a:rPr lang="en-US" sz="3200" b="1" dirty="0">
                <a:latin typeface="Arial" charset="0"/>
                <a:ea typeface="Arial" charset="0"/>
                <a:cs typeface="Arial" charset="0"/>
              </a:rPr>
              <a:t> cu </a:t>
            </a:r>
            <a:r>
              <a:rPr lang="en-US" sz="3200" b="1" dirty="0" err="1">
                <a:latin typeface="Arial" charset="0"/>
                <a:ea typeface="Arial" charset="0"/>
                <a:cs typeface="Arial" charset="0"/>
              </a:rPr>
              <a:t>virusul</a:t>
            </a:r>
            <a:r>
              <a:rPr lang="en-US" sz="3200" b="1" dirty="0">
                <a:latin typeface="Arial" charset="0"/>
                <a:ea typeface="Arial" charset="0"/>
                <a:cs typeface="Arial" charset="0"/>
              </a:rPr>
              <a:t> </a:t>
            </a:r>
            <a:r>
              <a:rPr lang="en-US" sz="3200" b="1" dirty="0" err="1">
                <a:latin typeface="Arial" charset="0"/>
                <a:ea typeface="Arial" charset="0"/>
                <a:cs typeface="Arial" charset="0"/>
              </a:rPr>
              <a:t>gripei</a:t>
            </a:r>
            <a:r>
              <a:rPr lang="en-US" sz="3200" b="1" dirty="0">
                <a:latin typeface="Arial" charset="0"/>
                <a:ea typeface="Arial" charset="0"/>
                <a:cs typeface="Arial" charset="0"/>
              </a:rPr>
              <a:t> </a:t>
            </a:r>
            <a:r>
              <a:rPr lang="en-US" sz="3200" b="1" dirty="0" err="1">
                <a:latin typeface="Arial" charset="0"/>
                <a:ea typeface="Arial" charset="0"/>
                <a:cs typeface="Arial" charset="0"/>
              </a:rPr>
              <a:t>aviare</a:t>
            </a:r>
            <a:r>
              <a:rPr lang="en-US" sz="3200" b="1" dirty="0">
                <a:latin typeface="Arial" charset="0"/>
                <a:ea typeface="Arial" charset="0"/>
                <a:cs typeface="Arial" charset="0"/>
              </a:rPr>
              <a:t> </a:t>
            </a:r>
            <a:r>
              <a:rPr lang="en-US" sz="3200" b="1" dirty="0" err="1">
                <a:latin typeface="Arial" charset="0"/>
                <a:ea typeface="Arial" charset="0"/>
                <a:cs typeface="Arial" charset="0"/>
              </a:rPr>
              <a:t>înalt</a:t>
            </a:r>
            <a:r>
              <a:rPr lang="en-US" sz="3200" b="1" dirty="0">
                <a:latin typeface="Arial" charset="0"/>
                <a:ea typeface="Arial" charset="0"/>
                <a:cs typeface="Arial" charset="0"/>
              </a:rPr>
              <a:t> </a:t>
            </a:r>
            <a:r>
              <a:rPr lang="en-US" sz="3200" b="1" dirty="0" err="1">
                <a:latin typeface="Arial" charset="0"/>
                <a:ea typeface="Arial" charset="0"/>
                <a:cs typeface="Arial" charset="0"/>
              </a:rPr>
              <a:t>patogen</a:t>
            </a:r>
            <a:r>
              <a:rPr lang="ro-RO" sz="3200" b="1" dirty="0">
                <a:latin typeface="Arial" charset="0"/>
                <a:ea typeface="Arial" charset="0"/>
                <a:cs typeface="Arial" charset="0"/>
              </a:rPr>
              <a:t>e</a:t>
            </a:r>
            <a:r>
              <a:rPr lang="en-US" sz="3200" b="1" dirty="0">
                <a:latin typeface="Arial" charset="0"/>
                <a:ea typeface="Arial" charset="0"/>
                <a:cs typeface="Arial" charset="0"/>
              </a:rPr>
              <a:t> </a:t>
            </a:r>
            <a:r>
              <a:rPr lang="en-US" sz="3200" b="1" dirty="0" err="1">
                <a:latin typeface="Arial" charset="0"/>
                <a:ea typeface="Arial" charset="0"/>
                <a:cs typeface="Arial" charset="0"/>
              </a:rPr>
              <a:t>generează</a:t>
            </a:r>
            <a:r>
              <a:rPr lang="en-US" sz="3200" b="1" dirty="0">
                <a:latin typeface="Arial" charset="0"/>
                <a:ea typeface="Arial" charset="0"/>
                <a:cs typeface="Arial" charset="0"/>
              </a:rPr>
              <a:t> </a:t>
            </a:r>
            <a:r>
              <a:rPr lang="en-US" sz="3200" b="1" dirty="0" err="1">
                <a:latin typeface="Arial" charset="0"/>
                <a:ea typeface="Arial" charset="0"/>
                <a:cs typeface="Arial" charset="0"/>
              </a:rPr>
              <a:t>pierderi</a:t>
            </a:r>
            <a:r>
              <a:rPr lang="en-US" sz="3200" b="1" dirty="0">
                <a:latin typeface="Arial" charset="0"/>
                <a:ea typeface="Arial" charset="0"/>
                <a:cs typeface="Arial" charset="0"/>
              </a:rPr>
              <a:t> </a:t>
            </a:r>
            <a:r>
              <a:rPr lang="en-US" sz="3200" b="1" dirty="0" err="1">
                <a:latin typeface="Arial" charset="0"/>
                <a:ea typeface="Arial" charset="0"/>
                <a:cs typeface="Arial" charset="0"/>
              </a:rPr>
              <a:t>economice</a:t>
            </a:r>
            <a:r>
              <a:rPr lang="en-US" sz="3200" b="1" dirty="0">
                <a:latin typeface="Arial" charset="0"/>
                <a:ea typeface="Arial" charset="0"/>
                <a:cs typeface="Arial" charset="0"/>
              </a:rPr>
              <a:t> </a:t>
            </a:r>
            <a:r>
              <a:rPr lang="en-US" sz="3200" b="1" dirty="0" err="1">
                <a:latin typeface="Arial" charset="0"/>
                <a:ea typeface="Arial" charset="0"/>
                <a:cs typeface="Arial" charset="0"/>
              </a:rPr>
              <a:t>semnificative</a:t>
            </a:r>
            <a:r>
              <a:rPr lang="en-US" sz="3200" b="1" dirty="0">
                <a:latin typeface="Arial" charset="0"/>
                <a:ea typeface="Arial" charset="0"/>
                <a:cs typeface="Arial" charset="0"/>
              </a:rPr>
              <a:t> la </a:t>
            </a:r>
            <a:r>
              <a:rPr lang="en-US" sz="3200" b="1" dirty="0" err="1">
                <a:latin typeface="Arial" charset="0"/>
                <a:ea typeface="Arial" charset="0"/>
                <a:cs typeface="Arial" charset="0"/>
              </a:rPr>
              <a:t>nivel</a:t>
            </a:r>
            <a:r>
              <a:rPr lang="en-US" sz="3200" b="1" dirty="0">
                <a:latin typeface="Arial" charset="0"/>
                <a:ea typeface="Arial" charset="0"/>
                <a:cs typeface="Arial" charset="0"/>
              </a:rPr>
              <a:t> </a:t>
            </a:r>
            <a:r>
              <a:rPr lang="en-US" sz="3200" b="1" dirty="0" err="1">
                <a:latin typeface="Arial" charset="0"/>
                <a:ea typeface="Arial" charset="0"/>
                <a:cs typeface="Arial" charset="0"/>
              </a:rPr>
              <a:t>mondial</a:t>
            </a:r>
            <a:r>
              <a:rPr lang="en-US" sz="3200" b="1" dirty="0">
                <a:latin typeface="Arial" charset="0"/>
                <a:ea typeface="Arial" charset="0"/>
                <a:cs typeface="Arial" charset="0"/>
              </a:rPr>
              <a:t>, </a:t>
            </a:r>
            <a:r>
              <a:rPr lang="en-US" sz="3200" b="1" dirty="0" err="1">
                <a:latin typeface="Arial" charset="0"/>
                <a:ea typeface="Arial" charset="0"/>
                <a:cs typeface="Arial" charset="0"/>
              </a:rPr>
              <a:t>afectând</a:t>
            </a:r>
            <a:r>
              <a:rPr lang="en-US" sz="3200" b="1" dirty="0">
                <a:latin typeface="Arial" charset="0"/>
                <a:ea typeface="Arial" charset="0"/>
                <a:cs typeface="Arial" charset="0"/>
              </a:rPr>
              <a:t> </a:t>
            </a:r>
            <a:r>
              <a:rPr lang="en-US" sz="3200" b="1" dirty="0" err="1">
                <a:latin typeface="Arial" charset="0"/>
                <a:ea typeface="Arial" charset="0"/>
                <a:cs typeface="Arial" charset="0"/>
              </a:rPr>
              <a:t>atât</a:t>
            </a:r>
            <a:r>
              <a:rPr lang="en-US" sz="3200" b="1" dirty="0">
                <a:latin typeface="Arial" charset="0"/>
                <a:ea typeface="Arial" charset="0"/>
                <a:cs typeface="Arial" charset="0"/>
              </a:rPr>
              <a:t> </a:t>
            </a:r>
            <a:r>
              <a:rPr lang="en-US" sz="3200" b="1" dirty="0" err="1">
                <a:latin typeface="Arial" charset="0"/>
                <a:ea typeface="Arial" charset="0"/>
                <a:cs typeface="Arial" charset="0"/>
              </a:rPr>
              <a:t>efectivele</a:t>
            </a:r>
            <a:r>
              <a:rPr lang="en-US" sz="3200" b="1" dirty="0">
                <a:latin typeface="Arial" charset="0"/>
                <a:ea typeface="Arial" charset="0"/>
                <a:cs typeface="Arial" charset="0"/>
              </a:rPr>
              <a:t> </a:t>
            </a:r>
            <a:r>
              <a:rPr lang="en-US" sz="3200" b="1" dirty="0" err="1">
                <a:latin typeface="Arial" charset="0"/>
                <a:ea typeface="Arial" charset="0"/>
                <a:cs typeface="Arial" charset="0"/>
              </a:rPr>
              <a:t>comerciale</a:t>
            </a:r>
            <a:r>
              <a:rPr lang="en-US" sz="3200" b="1" dirty="0">
                <a:latin typeface="Arial" charset="0"/>
                <a:ea typeface="Arial" charset="0"/>
                <a:cs typeface="Arial" charset="0"/>
              </a:rPr>
              <a:t> de </a:t>
            </a:r>
            <a:r>
              <a:rPr lang="en-US" sz="3200" b="1" dirty="0" err="1">
                <a:latin typeface="Arial" charset="0"/>
                <a:ea typeface="Arial" charset="0"/>
                <a:cs typeface="Arial" charset="0"/>
              </a:rPr>
              <a:t>păsări</a:t>
            </a:r>
            <a:r>
              <a:rPr lang="en-US" sz="3200" b="1" dirty="0">
                <a:latin typeface="Arial" charset="0"/>
                <a:ea typeface="Arial" charset="0"/>
                <a:cs typeface="Arial" charset="0"/>
              </a:rPr>
              <a:t>, </a:t>
            </a:r>
            <a:r>
              <a:rPr lang="en-US" sz="3200" b="1" dirty="0" err="1">
                <a:latin typeface="Arial" charset="0"/>
                <a:ea typeface="Arial" charset="0"/>
                <a:cs typeface="Arial" charset="0"/>
              </a:rPr>
              <a:t>cât</a:t>
            </a:r>
            <a:r>
              <a:rPr lang="en-US" sz="3200" b="1" dirty="0">
                <a:latin typeface="Arial" charset="0"/>
                <a:ea typeface="Arial" charset="0"/>
                <a:cs typeface="Arial" charset="0"/>
              </a:rPr>
              <a:t> </a:t>
            </a:r>
            <a:r>
              <a:rPr lang="en-US" sz="3200" b="1" dirty="0" err="1">
                <a:latin typeface="Arial" charset="0"/>
                <a:ea typeface="Arial" charset="0"/>
                <a:cs typeface="Arial" charset="0"/>
              </a:rPr>
              <a:t>și</a:t>
            </a:r>
            <a:r>
              <a:rPr lang="en-US" sz="3200" b="1" dirty="0">
                <a:latin typeface="Arial" charset="0"/>
                <a:ea typeface="Arial" charset="0"/>
                <a:cs typeface="Arial" charset="0"/>
              </a:rPr>
              <a:t> </a:t>
            </a:r>
            <a:r>
              <a:rPr lang="en-US" sz="3200" b="1" dirty="0" err="1">
                <a:latin typeface="Arial" charset="0"/>
                <a:ea typeface="Arial" charset="0"/>
                <a:cs typeface="Arial" charset="0"/>
              </a:rPr>
              <a:t>păsările</a:t>
            </a:r>
            <a:r>
              <a:rPr lang="en-US" sz="3200" b="1" dirty="0">
                <a:latin typeface="Arial" charset="0"/>
                <a:ea typeface="Arial" charset="0"/>
                <a:cs typeface="Arial" charset="0"/>
              </a:rPr>
              <a:t> </a:t>
            </a:r>
            <a:r>
              <a:rPr lang="en-US" sz="3200" b="1" dirty="0" err="1">
                <a:latin typeface="Arial" charset="0"/>
                <a:ea typeface="Arial" charset="0"/>
                <a:cs typeface="Arial" charset="0"/>
              </a:rPr>
              <a:t>sălbatice</a:t>
            </a:r>
            <a:r>
              <a:rPr lang="en-US" sz="3200" b="1" dirty="0">
                <a:latin typeface="Arial" charset="0"/>
                <a:ea typeface="Arial" charset="0"/>
                <a:cs typeface="Arial" charset="0"/>
              </a:rPr>
              <a:t> </a:t>
            </a:r>
            <a:r>
              <a:rPr lang="en-US" sz="3200" b="1" dirty="0" err="1">
                <a:latin typeface="Arial" charset="0"/>
                <a:ea typeface="Arial" charset="0"/>
                <a:cs typeface="Arial" charset="0"/>
              </a:rPr>
              <a:t>sau</a:t>
            </a:r>
            <a:r>
              <a:rPr lang="en-US" sz="3200" b="1" dirty="0">
                <a:latin typeface="Arial" charset="0"/>
                <a:ea typeface="Arial" charset="0"/>
                <a:cs typeface="Arial" charset="0"/>
              </a:rPr>
              <a:t> captive. </a:t>
            </a:r>
            <a:r>
              <a:rPr lang="en-US" sz="3200" b="1" dirty="0" err="1">
                <a:latin typeface="Arial" charset="0"/>
                <a:ea typeface="Arial" charset="0"/>
                <a:cs typeface="Arial" charset="0"/>
              </a:rPr>
              <a:t>Posibilitatea</a:t>
            </a:r>
            <a:r>
              <a:rPr lang="en-US" sz="3200" b="1" dirty="0">
                <a:latin typeface="Arial" charset="0"/>
                <a:ea typeface="Arial" charset="0"/>
                <a:cs typeface="Arial" charset="0"/>
              </a:rPr>
              <a:t> </a:t>
            </a:r>
            <a:r>
              <a:rPr lang="en-US" sz="3200" b="1" dirty="0" err="1">
                <a:latin typeface="Arial" charset="0"/>
                <a:ea typeface="Arial" charset="0"/>
                <a:cs typeface="Arial" charset="0"/>
              </a:rPr>
              <a:t>infectării</a:t>
            </a:r>
            <a:r>
              <a:rPr lang="en-US" sz="3200" b="1" dirty="0">
                <a:latin typeface="Arial" charset="0"/>
                <a:ea typeface="Arial" charset="0"/>
                <a:cs typeface="Arial" charset="0"/>
              </a:rPr>
              <a:t> </a:t>
            </a:r>
            <a:r>
              <a:rPr lang="en-US" sz="3200" b="1" dirty="0" err="1">
                <a:latin typeface="Arial" charset="0"/>
                <a:ea typeface="Arial" charset="0"/>
                <a:cs typeface="Arial" charset="0"/>
              </a:rPr>
              <a:t>hranei</a:t>
            </a:r>
            <a:r>
              <a:rPr lang="en-US" sz="3200" b="1" dirty="0">
                <a:latin typeface="Arial" charset="0"/>
                <a:ea typeface="Arial" charset="0"/>
                <a:cs typeface="Arial" charset="0"/>
              </a:rPr>
              <a:t> </a:t>
            </a:r>
            <a:r>
              <a:rPr lang="en-US" sz="3200" b="1" dirty="0" err="1">
                <a:latin typeface="Arial" charset="0"/>
                <a:ea typeface="Arial" charset="0"/>
                <a:cs typeface="Arial" charset="0"/>
              </a:rPr>
              <a:t>sau</a:t>
            </a:r>
            <a:r>
              <a:rPr lang="en-US" sz="3200" b="1" dirty="0">
                <a:latin typeface="Arial" charset="0"/>
                <a:ea typeface="Arial" charset="0"/>
                <a:cs typeface="Arial" charset="0"/>
              </a:rPr>
              <a:t> a </a:t>
            </a:r>
            <a:r>
              <a:rPr lang="en-US" sz="3200" b="1" dirty="0" err="1">
                <a:latin typeface="Arial" charset="0"/>
                <a:ea typeface="Arial" charset="0"/>
                <a:cs typeface="Arial" charset="0"/>
              </a:rPr>
              <a:t>materiilor</a:t>
            </a:r>
            <a:r>
              <a:rPr lang="en-US" sz="3200" b="1" dirty="0">
                <a:latin typeface="Arial" charset="0"/>
                <a:ea typeface="Arial" charset="0"/>
                <a:cs typeface="Arial" charset="0"/>
              </a:rPr>
              <a:t> prime </a:t>
            </a:r>
            <a:r>
              <a:rPr lang="en-US" sz="3200" b="1" dirty="0" err="1">
                <a:latin typeface="Arial" charset="0"/>
                <a:ea typeface="Arial" charset="0"/>
                <a:cs typeface="Arial" charset="0"/>
              </a:rPr>
              <a:t>utilizate</a:t>
            </a:r>
            <a:r>
              <a:rPr lang="en-US" sz="3200" b="1" dirty="0">
                <a:latin typeface="Arial" charset="0"/>
                <a:ea typeface="Arial" charset="0"/>
                <a:cs typeface="Arial" charset="0"/>
              </a:rPr>
              <a:t>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producția</a:t>
            </a:r>
            <a:r>
              <a:rPr lang="en-US" sz="3200" b="1" dirty="0">
                <a:latin typeface="Arial" charset="0"/>
                <a:ea typeface="Arial" charset="0"/>
                <a:cs typeface="Arial" charset="0"/>
              </a:rPr>
              <a:t> de </a:t>
            </a:r>
            <a:r>
              <a:rPr lang="en-US" sz="3200" b="1" dirty="0" err="1">
                <a:latin typeface="Arial" charset="0"/>
                <a:ea typeface="Arial" charset="0"/>
                <a:cs typeface="Arial" charset="0"/>
              </a:rPr>
              <a:t>hrană</a:t>
            </a:r>
            <a:r>
              <a:rPr lang="en-US" sz="3200" b="1" dirty="0">
                <a:latin typeface="Arial" charset="0"/>
                <a:ea typeface="Arial" charset="0"/>
                <a:cs typeface="Arial" charset="0"/>
              </a:rPr>
              <a:t> </a:t>
            </a:r>
            <a:r>
              <a:rPr lang="en-US" sz="3200" b="1" dirty="0" err="1">
                <a:latin typeface="Arial" charset="0"/>
                <a:ea typeface="Arial" charset="0"/>
                <a:cs typeface="Arial" charset="0"/>
              </a:rPr>
              <a:t>pentru</a:t>
            </a:r>
            <a:r>
              <a:rPr lang="en-US" sz="3200" b="1" dirty="0">
                <a:latin typeface="Arial" charset="0"/>
                <a:ea typeface="Arial" charset="0"/>
                <a:cs typeface="Arial" charset="0"/>
              </a:rPr>
              <a:t> </a:t>
            </a:r>
            <a:r>
              <a:rPr lang="ro-RO" sz="3200" b="1" dirty="0">
                <a:latin typeface="Arial" charset="0"/>
                <a:ea typeface="Arial" charset="0"/>
                <a:cs typeface="Arial" charset="0"/>
              </a:rPr>
              <a:t>păsări</a:t>
            </a:r>
            <a:r>
              <a:rPr lang="en-US" sz="3200" b="1" dirty="0">
                <a:latin typeface="Arial" charset="0"/>
                <a:ea typeface="Arial" charset="0"/>
                <a:cs typeface="Arial" charset="0"/>
              </a:rPr>
              <a:t> </a:t>
            </a:r>
            <a:r>
              <a:rPr lang="en-US" sz="3200" b="1" dirty="0" err="1">
                <a:latin typeface="Arial" charset="0"/>
                <a:ea typeface="Arial" charset="0"/>
                <a:cs typeface="Arial" charset="0"/>
              </a:rPr>
              <a:t>poate</a:t>
            </a:r>
            <a:r>
              <a:rPr lang="en-US" sz="3200" b="1" dirty="0">
                <a:latin typeface="Arial" charset="0"/>
                <a:ea typeface="Arial" charset="0"/>
                <a:cs typeface="Arial" charset="0"/>
              </a:rPr>
              <a:t> </a:t>
            </a:r>
            <a:r>
              <a:rPr lang="en-US" sz="3200" b="1" dirty="0" err="1">
                <a:latin typeface="Arial" charset="0"/>
                <a:ea typeface="Arial" charset="0"/>
                <a:cs typeface="Arial" charset="0"/>
              </a:rPr>
              <a:t>determina</a:t>
            </a:r>
            <a:r>
              <a:rPr lang="en-US" sz="3200" b="1" dirty="0">
                <a:latin typeface="Arial" charset="0"/>
                <a:ea typeface="Arial" charset="0"/>
                <a:cs typeface="Arial" charset="0"/>
              </a:rPr>
              <a:t> </a:t>
            </a:r>
            <a:r>
              <a:rPr lang="en-US" sz="3200" b="1" dirty="0" err="1">
                <a:latin typeface="Arial" charset="0"/>
                <a:ea typeface="Arial" charset="0"/>
                <a:cs typeface="Arial" charset="0"/>
              </a:rPr>
              <a:t>răspândirea</a:t>
            </a:r>
            <a:r>
              <a:rPr lang="en-US" sz="3200" b="1" dirty="0">
                <a:latin typeface="Arial" charset="0"/>
                <a:ea typeface="Arial" charset="0"/>
                <a:cs typeface="Arial" charset="0"/>
              </a:rPr>
              <a:t> </a:t>
            </a:r>
            <a:r>
              <a:rPr lang="en-US" sz="3200" b="1" dirty="0" err="1">
                <a:latin typeface="Arial" charset="0"/>
                <a:ea typeface="Arial" charset="0"/>
                <a:cs typeface="Arial" charset="0"/>
              </a:rPr>
              <a:t>virusului</a:t>
            </a:r>
            <a:r>
              <a:rPr lang="en-US" sz="3200" b="1" dirty="0">
                <a:latin typeface="Arial" charset="0"/>
                <a:ea typeface="Arial" charset="0"/>
                <a:cs typeface="Arial" charset="0"/>
              </a:rPr>
              <a:t> </a:t>
            </a:r>
            <a:r>
              <a:rPr lang="en-US" sz="3200" b="1" dirty="0" err="1">
                <a:latin typeface="Arial" charset="0"/>
                <a:ea typeface="Arial" charset="0"/>
                <a:cs typeface="Arial" charset="0"/>
              </a:rPr>
              <a:t>în</a:t>
            </a:r>
            <a:r>
              <a:rPr lang="en-US" sz="3200" b="1" dirty="0">
                <a:latin typeface="Arial" charset="0"/>
                <a:ea typeface="Arial" charset="0"/>
                <a:cs typeface="Arial" charset="0"/>
              </a:rPr>
              <a:t> zone </a:t>
            </a:r>
            <a:r>
              <a:rPr lang="en-US" sz="3200" b="1" dirty="0" err="1">
                <a:latin typeface="Arial" charset="0"/>
                <a:ea typeface="Arial" charset="0"/>
                <a:cs typeface="Arial" charset="0"/>
              </a:rPr>
              <a:t>neafectate</a:t>
            </a:r>
            <a:r>
              <a:rPr lang="en-US" sz="3200" b="1" dirty="0">
                <a:latin typeface="Arial" charset="0"/>
                <a:ea typeface="Arial" charset="0"/>
                <a:cs typeface="Arial" charset="0"/>
              </a:rPr>
              <a:t>.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prezentul</a:t>
            </a:r>
            <a:r>
              <a:rPr lang="en-US" sz="3200" b="1" dirty="0">
                <a:latin typeface="Arial" charset="0"/>
                <a:ea typeface="Arial" charset="0"/>
                <a:cs typeface="Arial" charset="0"/>
              </a:rPr>
              <a:t> </a:t>
            </a:r>
            <a:r>
              <a:rPr lang="en-US" sz="3200" b="1" dirty="0" err="1">
                <a:latin typeface="Arial" charset="0"/>
                <a:ea typeface="Arial" charset="0"/>
                <a:cs typeface="Arial" charset="0"/>
              </a:rPr>
              <a:t>studiu</a:t>
            </a:r>
            <a:r>
              <a:rPr lang="en-US" sz="3200" b="1" dirty="0">
                <a:latin typeface="Arial" charset="0"/>
                <a:ea typeface="Arial" charset="0"/>
                <a:cs typeface="Arial" charset="0"/>
              </a:rPr>
              <a:t>, am </a:t>
            </a:r>
            <a:r>
              <a:rPr lang="en-US" sz="3200" b="1" dirty="0" err="1">
                <a:latin typeface="Arial" charset="0"/>
                <a:ea typeface="Arial" charset="0"/>
                <a:cs typeface="Arial" charset="0"/>
              </a:rPr>
              <a:t>evaluat</a:t>
            </a:r>
            <a:r>
              <a:rPr lang="en-US" sz="3200" b="1" dirty="0">
                <a:latin typeface="Arial" charset="0"/>
                <a:ea typeface="Arial" charset="0"/>
                <a:cs typeface="Arial" charset="0"/>
              </a:rPr>
              <a:t> </a:t>
            </a:r>
            <a:r>
              <a:rPr lang="en-US" sz="3200" b="1" dirty="0" err="1">
                <a:latin typeface="Arial" charset="0"/>
                <a:ea typeface="Arial" charset="0"/>
                <a:cs typeface="Arial" charset="0"/>
              </a:rPr>
              <a:t>persistența</a:t>
            </a:r>
            <a:r>
              <a:rPr lang="en-US" sz="3200" b="1" dirty="0">
                <a:latin typeface="Arial" charset="0"/>
                <a:ea typeface="Arial" charset="0"/>
                <a:cs typeface="Arial" charset="0"/>
              </a:rPr>
              <a:t> </a:t>
            </a:r>
            <a:r>
              <a:rPr lang="en-US" sz="3200" b="1" dirty="0" err="1">
                <a:latin typeface="Arial" charset="0"/>
                <a:ea typeface="Arial" charset="0"/>
                <a:cs typeface="Arial" charset="0"/>
              </a:rPr>
              <a:t>și</a:t>
            </a:r>
            <a:r>
              <a:rPr lang="en-US" sz="3200" b="1" dirty="0">
                <a:latin typeface="Arial" charset="0"/>
                <a:ea typeface="Arial" charset="0"/>
                <a:cs typeface="Arial" charset="0"/>
              </a:rPr>
              <a:t> </a:t>
            </a:r>
            <a:r>
              <a:rPr lang="en-US" sz="3200" b="1" dirty="0" err="1">
                <a:latin typeface="Arial" charset="0"/>
                <a:ea typeface="Arial" charset="0"/>
                <a:cs typeface="Arial" charset="0"/>
              </a:rPr>
              <a:t>viabilitatea</a:t>
            </a:r>
            <a:r>
              <a:rPr lang="en-US" sz="3200" b="1" dirty="0">
                <a:latin typeface="Arial" charset="0"/>
                <a:ea typeface="Arial" charset="0"/>
                <a:cs typeface="Arial" charset="0"/>
              </a:rPr>
              <a:t> </a:t>
            </a:r>
            <a:r>
              <a:rPr lang="en-US" sz="3200" b="1" dirty="0" err="1">
                <a:latin typeface="Arial" charset="0"/>
                <a:ea typeface="Arial" charset="0"/>
                <a:cs typeface="Arial" charset="0"/>
              </a:rPr>
              <a:t>virusului</a:t>
            </a:r>
            <a:r>
              <a:rPr lang="en-US" sz="3200" b="1" dirty="0">
                <a:latin typeface="Arial" charset="0"/>
                <a:ea typeface="Arial" charset="0"/>
                <a:cs typeface="Arial" charset="0"/>
              </a:rPr>
              <a:t> </a:t>
            </a:r>
            <a:r>
              <a:rPr lang="en-US" sz="3200" b="1" dirty="0" err="1">
                <a:latin typeface="Arial" charset="0"/>
                <a:ea typeface="Arial" charset="0"/>
                <a:cs typeface="Arial" charset="0"/>
              </a:rPr>
              <a:t>gripei</a:t>
            </a:r>
            <a:r>
              <a:rPr lang="en-US" sz="3200" b="1" dirty="0">
                <a:latin typeface="Arial" charset="0"/>
                <a:ea typeface="Arial" charset="0"/>
                <a:cs typeface="Arial" charset="0"/>
              </a:rPr>
              <a:t> </a:t>
            </a:r>
            <a:r>
              <a:rPr lang="en-US" sz="3200" b="1" dirty="0" err="1">
                <a:latin typeface="Arial" charset="0"/>
                <a:ea typeface="Arial" charset="0"/>
                <a:cs typeface="Arial" charset="0"/>
              </a:rPr>
              <a:t>aviare</a:t>
            </a:r>
            <a:r>
              <a:rPr lang="en-US" sz="3200" b="1" dirty="0">
                <a:latin typeface="Arial" charset="0"/>
                <a:ea typeface="Arial" charset="0"/>
                <a:cs typeface="Arial" charset="0"/>
              </a:rPr>
              <a:t> pe </a:t>
            </a:r>
            <a:r>
              <a:rPr lang="en-US" sz="3200" b="1" dirty="0" err="1">
                <a:latin typeface="Arial" charset="0"/>
                <a:ea typeface="Arial" charset="0"/>
                <a:cs typeface="Arial" charset="0"/>
              </a:rPr>
              <a:t>furaje</a:t>
            </a:r>
            <a:r>
              <a:rPr lang="en-US" sz="3200" b="1" dirty="0">
                <a:latin typeface="Arial" charset="0"/>
                <a:ea typeface="Arial" charset="0"/>
                <a:cs typeface="Arial" charset="0"/>
              </a:rPr>
              <a:t> contaminate experimental,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funcție</a:t>
            </a:r>
            <a:r>
              <a:rPr lang="en-US" sz="3200" b="1" dirty="0">
                <a:latin typeface="Arial" charset="0"/>
                <a:ea typeface="Arial" charset="0"/>
                <a:cs typeface="Arial" charset="0"/>
              </a:rPr>
              <a:t> de </a:t>
            </a:r>
            <a:r>
              <a:rPr lang="en-US" sz="3200" b="1" dirty="0" err="1">
                <a:latin typeface="Arial" charset="0"/>
                <a:ea typeface="Arial" charset="0"/>
                <a:cs typeface="Arial" charset="0"/>
              </a:rPr>
              <a:t>tipul</a:t>
            </a:r>
            <a:r>
              <a:rPr lang="en-US" sz="3200" b="1" dirty="0">
                <a:latin typeface="Arial" charset="0"/>
                <a:ea typeface="Arial" charset="0"/>
                <a:cs typeface="Arial" charset="0"/>
              </a:rPr>
              <a:t> de </a:t>
            </a:r>
            <a:r>
              <a:rPr lang="en-US" sz="3200" b="1" dirty="0" err="1">
                <a:latin typeface="Arial" charset="0"/>
                <a:ea typeface="Arial" charset="0"/>
                <a:cs typeface="Arial" charset="0"/>
              </a:rPr>
              <a:t>furaj</a:t>
            </a:r>
            <a:r>
              <a:rPr lang="en-US" sz="3200" b="1" dirty="0">
                <a:latin typeface="Arial" charset="0"/>
                <a:ea typeface="Arial" charset="0"/>
                <a:cs typeface="Arial" charset="0"/>
              </a:rPr>
              <a:t> </a:t>
            </a:r>
            <a:r>
              <a:rPr lang="en-US" sz="3200" b="1" dirty="0" err="1">
                <a:latin typeface="Arial" charset="0"/>
                <a:ea typeface="Arial" charset="0"/>
                <a:cs typeface="Arial" charset="0"/>
              </a:rPr>
              <a:t>și</a:t>
            </a:r>
            <a:r>
              <a:rPr lang="en-US" sz="3200" b="1" dirty="0">
                <a:latin typeface="Arial" charset="0"/>
                <a:ea typeface="Arial" charset="0"/>
                <a:cs typeface="Arial" charset="0"/>
              </a:rPr>
              <a:t> </a:t>
            </a:r>
            <a:r>
              <a:rPr lang="en-US" sz="3200" b="1" dirty="0" err="1">
                <a:latin typeface="Arial" charset="0"/>
                <a:ea typeface="Arial" charset="0"/>
                <a:cs typeface="Arial" charset="0"/>
              </a:rPr>
              <a:t>temperatură</a:t>
            </a:r>
            <a:r>
              <a:rPr lang="en-US" sz="3200" b="1" dirty="0">
                <a:latin typeface="Arial" charset="0"/>
                <a:ea typeface="Arial" charset="0"/>
                <a:cs typeface="Arial" charset="0"/>
              </a:rPr>
              <a:t> (-20, 22 </a:t>
            </a:r>
            <a:r>
              <a:rPr lang="en-US" sz="3200" b="1" dirty="0" err="1">
                <a:latin typeface="Arial" charset="0"/>
                <a:ea typeface="Arial" charset="0"/>
                <a:cs typeface="Arial" charset="0"/>
              </a:rPr>
              <a:t>și</a:t>
            </a:r>
            <a:r>
              <a:rPr lang="en-US" sz="3200" b="1" dirty="0">
                <a:latin typeface="Arial" charset="0"/>
                <a:ea typeface="Arial" charset="0"/>
                <a:cs typeface="Arial" charset="0"/>
              </a:rPr>
              <a:t> 37˚C).</a:t>
            </a:r>
            <a:endParaRPr lang="ro-RO" sz="3200" b="1" dirty="0">
              <a:latin typeface="Arial" charset="0"/>
              <a:ea typeface="Arial" charset="0"/>
              <a:cs typeface="Arial" charset="0"/>
            </a:endParaRPr>
          </a:p>
        </p:txBody>
      </p:sp>
      <p:sp>
        <p:nvSpPr>
          <p:cNvPr id="21" name="TextBox 20"/>
          <p:cNvSpPr txBox="1"/>
          <p:nvPr/>
        </p:nvSpPr>
        <p:spPr>
          <a:xfrm>
            <a:off x="1937834" y="13322988"/>
            <a:ext cx="28888306" cy="7478970"/>
          </a:xfrm>
          <a:prstGeom prst="rect">
            <a:avLst/>
          </a:prstGeom>
          <a:noFill/>
        </p:spPr>
        <p:txBody>
          <a:bodyPr wrap="square" rtlCol="0">
            <a:spAutoFit/>
          </a:bodyPr>
          <a:lstStyle/>
          <a:p>
            <a:r>
              <a:rPr lang="ro-RO" sz="3200" b="1" dirty="0">
                <a:latin typeface="Arial" charset="0"/>
                <a:ea typeface="Arial" charset="0"/>
                <a:cs typeface="Arial" charset="0"/>
              </a:rPr>
              <a:t>MATERIAL ŞI METODE</a:t>
            </a:r>
          </a:p>
          <a:p>
            <a:pPr algn="just"/>
            <a:r>
              <a:rPr lang="en-US" sz="3200" b="1" dirty="0" err="1">
                <a:latin typeface="Arial" charset="0"/>
                <a:ea typeface="Arial" charset="0"/>
                <a:cs typeface="Arial" charset="0"/>
              </a:rPr>
              <a:t>Experimentul</a:t>
            </a:r>
            <a:r>
              <a:rPr lang="en-US" sz="3200" b="1" dirty="0">
                <a:latin typeface="Arial" charset="0"/>
                <a:ea typeface="Arial" charset="0"/>
                <a:cs typeface="Arial" charset="0"/>
              </a:rPr>
              <a:t> a </a:t>
            </a:r>
            <a:r>
              <a:rPr lang="en-US" sz="3200" b="1" dirty="0" err="1">
                <a:latin typeface="Arial" charset="0"/>
                <a:ea typeface="Arial" charset="0"/>
                <a:cs typeface="Arial" charset="0"/>
              </a:rPr>
              <a:t>fost</a:t>
            </a:r>
            <a:r>
              <a:rPr lang="en-US" sz="3200" b="1" dirty="0">
                <a:latin typeface="Arial" charset="0"/>
                <a:ea typeface="Arial" charset="0"/>
                <a:cs typeface="Arial" charset="0"/>
              </a:rPr>
              <a:t> </a:t>
            </a:r>
            <a:r>
              <a:rPr lang="en-US" sz="3200" b="1" dirty="0" err="1">
                <a:latin typeface="Arial" charset="0"/>
                <a:ea typeface="Arial" charset="0"/>
                <a:cs typeface="Arial" charset="0"/>
              </a:rPr>
              <a:t>realizat</a:t>
            </a:r>
            <a:r>
              <a:rPr lang="en-US" sz="3200" b="1" dirty="0">
                <a:latin typeface="Arial" charset="0"/>
                <a:ea typeface="Arial" charset="0"/>
                <a:cs typeface="Arial" charset="0"/>
              </a:rPr>
              <a:t>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cadrul</a:t>
            </a:r>
            <a:r>
              <a:rPr lang="en-US" sz="3200" b="1" dirty="0">
                <a:latin typeface="Arial" charset="0"/>
                <a:ea typeface="Arial" charset="0"/>
                <a:cs typeface="Arial" charset="0"/>
              </a:rPr>
              <a:t> </a:t>
            </a:r>
            <a:r>
              <a:rPr lang="en-US" sz="3200" b="1" dirty="0" err="1">
                <a:latin typeface="Arial" charset="0"/>
                <a:ea typeface="Arial" charset="0"/>
                <a:cs typeface="Arial" charset="0"/>
              </a:rPr>
              <a:t>Unității</a:t>
            </a:r>
            <a:r>
              <a:rPr lang="en-US" sz="3200" b="1" dirty="0">
                <a:latin typeface="Arial" charset="0"/>
                <a:ea typeface="Arial" charset="0"/>
                <a:cs typeface="Arial" charset="0"/>
              </a:rPr>
              <a:t> de </a:t>
            </a:r>
            <a:r>
              <a:rPr lang="en-US" sz="3200" b="1" dirty="0" err="1">
                <a:latin typeface="Arial" charset="0"/>
                <a:ea typeface="Arial" charset="0"/>
                <a:cs typeface="Arial" charset="0"/>
              </a:rPr>
              <a:t>Înaltă</a:t>
            </a:r>
            <a:r>
              <a:rPr lang="en-US" sz="3200" b="1" dirty="0">
                <a:latin typeface="Arial" charset="0"/>
                <a:ea typeface="Arial" charset="0"/>
                <a:cs typeface="Arial" charset="0"/>
              </a:rPr>
              <a:t> </a:t>
            </a:r>
            <a:r>
              <a:rPr lang="ro-RO" sz="3200" b="1" dirty="0">
                <a:latin typeface="Arial" charset="0"/>
                <a:ea typeface="Arial" charset="0"/>
                <a:cs typeface="Arial" charset="0"/>
              </a:rPr>
              <a:t>Biosecuritate</a:t>
            </a:r>
            <a:r>
              <a:rPr lang="en-US" sz="3200" b="1" dirty="0">
                <a:latin typeface="Arial" charset="0"/>
                <a:ea typeface="Arial" charset="0"/>
                <a:cs typeface="Arial" charset="0"/>
              </a:rPr>
              <a:t> din </a:t>
            </a:r>
            <a:r>
              <a:rPr lang="en-US" sz="3200" b="1" dirty="0" err="1">
                <a:latin typeface="Arial" charset="0"/>
                <a:ea typeface="Arial" charset="0"/>
                <a:cs typeface="Arial" charset="0"/>
              </a:rPr>
              <a:t>cadrul</a:t>
            </a:r>
            <a:r>
              <a:rPr lang="en-US" sz="3200" b="1" dirty="0">
                <a:latin typeface="Arial" charset="0"/>
                <a:ea typeface="Arial" charset="0"/>
                <a:cs typeface="Arial" charset="0"/>
              </a:rPr>
              <a:t> </a:t>
            </a:r>
            <a:r>
              <a:rPr lang="en-US" sz="3200" b="1" dirty="0" err="1">
                <a:latin typeface="Arial" charset="0"/>
                <a:ea typeface="Arial" charset="0"/>
                <a:cs typeface="Arial" charset="0"/>
              </a:rPr>
              <a:t>Institutului</a:t>
            </a:r>
            <a:r>
              <a:rPr lang="en-US" sz="3200" b="1" dirty="0">
                <a:latin typeface="Arial" charset="0"/>
                <a:ea typeface="Arial" charset="0"/>
                <a:cs typeface="Arial" charset="0"/>
              </a:rPr>
              <a:t> de Diagnostic </a:t>
            </a:r>
            <a:r>
              <a:rPr lang="en-US" sz="3200" b="1" dirty="0" err="1">
                <a:latin typeface="Arial" charset="0"/>
                <a:ea typeface="Arial" charset="0"/>
                <a:cs typeface="Arial" charset="0"/>
              </a:rPr>
              <a:t>și</a:t>
            </a:r>
            <a:r>
              <a:rPr lang="en-US" sz="3200" b="1" dirty="0">
                <a:latin typeface="Arial" charset="0"/>
                <a:ea typeface="Arial" charset="0"/>
                <a:cs typeface="Arial" charset="0"/>
              </a:rPr>
              <a:t> </a:t>
            </a:r>
            <a:r>
              <a:rPr lang="en-US" sz="3200" b="1" dirty="0" err="1">
                <a:latin typeface="Arial" charset="0"/>
                <a:ea typeface="Arial" charset="0"/>
                <a:cs typeface="Arial" charset="0"/>
              </a:rPr>
              <a:t>Sănătate</a:t>
            </a:r>
            <a:r>
              <a:rPr lang="en-US" sz="3200" b="1" dirty="0">
                <a:latin typeface="Arial" charset="0"/>
                <a:ea typeface="Arial" charset="0"/>
                <a:cs typeface="Arial" charset="0"/>
              </a:rPr>
              <a:t> </a:t>
            </a:r>
            <a:r>
              <a:rPr lang="en-US" sz="3200" b="1" dirty="0" err="1">
                <a:latin typeface="Arial" charset="0"/>
                <a:ea typeface="Arial" charset="0"/>
                <a:cs typeface="Arial" charset="0"/>
              </a:rPr>
              <a:t>Animală</a:t>
            </a:r>
            <a:r>
              <a:rPr lang="en-US" sz="3200" b="1" dirty="0">
                <a:latin typeface="Arial" charset="0"/>
                <a:ea typeface="Arial" charset="0"/>
                <a:cs typeface="Arial" charset="0"/>
              </a:rPr>
              <a:t>, care </a:t>
            </a:r>
            <a:r>
              <a:rPr lang="en-US" sz="3200" b="1" dirty="0" err="1">
                <a:latin typeface="Arial" charset="0"/>
                <a:ea typeface="Arial" charset="0"/>
                <a:cs typeface="Arial" charset="0"/>
              </a:rPr>
              <a:t>asigură</a:t>
            </a:r>
            <a:r>
              <a:rPr lang="en-US" sz="3200" b="1" dirty="0">
                <a:latin typeface="Arial" charset="0"/>
                <a:ea typeface="Arial" charset="0"/>
                <a:cs typeface="Arial" charset="0"/>
              </a:rPr>
              <a:t> un </a:t>
            </a:r>
            <a:r>
              <a:rPr lang="en-US" sz="3200" b="1" dirty="0" err="1">
                <a:latin typeface="Arial" charset="0"/>
                <a:ea typeface="Arial" charset="0"/>
                <a:cs typeface="Arial" charset="0"/>
              </a:rPr>
              <a:t>nivel</a:t>
            </a:r>
            <a:r>
              <a:rPr lang="en-US" sz="3200" b="1" dirty="0">
                <a:latin typeface="Arial" charset="0"/>
                <a:ea typeface="Arial" charset="0"/>
                <a:cs typeface="Arial" charset="0"/>
              </a:rPr>
              <a:t> de </a:t>
            </a:r>
            <a:r>
              <a:rPr lang="en-US" sz="3200" b="1" dirty="0" err="1">
                <a:latin typeface="Arial" charset="0"/>
                <a:ea typeface="Arial" charset="0"/>
                <a:cs typeface="Arial" charset="0"/>
              </a:rPr>
              <a:t>biosecuritate</a:t>
            </a:r>
            <a:r>
              <a:rPr lang="en-US" sz="3200" b="1" dirty="0">
                <a:latin typeface="Arial" charset="0"/>
                <a:ea typeface="Arial" charset="0"/>
                <a:cs typeface="Arial" charset="0"/>
              </a:rPr>
              <a:t> 3. Au </a:t>
            </a:r>
            <a:r>
              <a:rPr lang="en-US" sz="3200" b="1" dirty="0" err="1">
                <a:latin typeface="Arial" charset="0"/>
                <a:ea typeface="Arial" charset="0"/>
                <a:cs typeface="Arial" charset="0"/>
              </a:rPr>
              <a:t>fost</a:t>
            </a:r>
            <a:r>
              <a:rPr lang="en-US" sz="3200" b="1" dirty="0">
                <a:latin typeface="Arial" charset="0"/>
                <a:ea typeface="Arial" charset="0"/>
                <a:cs typeface="Arial" charset="0"/>
              </a:rPr>
              <a:t> </a:t>
            </a:r>
            <a:r>
              <a:rPr lang="en-US" sz="3200" b="1" dirty="0" err="1">
                <a:latin typeface="Arial" charset="0"/>
                <a:ea typeface="Arial" charset="0"/>
                <a:cs typeface="Arial" charset="0"/>
              </a:rPr>
              <a:t>utilizate</a:t>
            </a:r>
            <a:r>
              <a:rPr lang="en-US" sz="3200" b="1" dirty="0">
                <a:latin typeface="Arial" charset="0"/>
                <a:ea typeface="Arial" charset="0"/>
                <a:cs typeface="Arial" charset="0"/>
              </a:rPr>
              <a:t> </a:t>
            </a:r>
            <a:r>
              <a:rPr lang="en-US" sz="3200" b="1" dirty="0" err="1">
                <a:latin typeface="Arial" charset="0"/>
                <a:ea typeface="Arial" charset="0"/>
                <a:cs typeface="Arial" charset="0"/>
              </a:rPr>
              <a:t>două</a:t>
            </a:r>
            <a:r>
              <a:rPr lang="en-US" sz="3200" b="1" dirty="0">
                <a:latin typeface="Arial" charset="0"/>
                <a:ea typeface="Arial" charset="0"/>
                <a:cs typeface="Arial" charset="0"/>
              </a:rPr>
              <a:t> </a:t>
            </a:r>
            <a:r>
              <a:rPr lang="en-US" sz="3200" b="1" dirty="0" err="1">
                <a:latin typeface="Arial" charset="0"/>
                <a:ea typeface="Arial" charset="0"/>
                <a:cs typeface="Arial" charset="0"/>
              </a:rPr>
              <a:t>tipuri</a:t>
            </a:r>
            <a:r>
              <a:rPr lang="en-US" sz="3200" b="1" dirty="0">
                <a:latin typeface="Arial" charset="0"/>
                <a:ea typeface="Arial" charset="0"/>
                <a:cs typeface="Arial" charset="0"/>
              </a:rPr>
              <a:t> de </a:t>
            </a:r>
            <a:r>
              <a:rPr lang="ro-RO" sz="3200" b="1" dirty="0">
                <a:latin typeface="Arial" charset="0"/>
                <a:ea typeface="Arial" charset="0"/>
                <a:cs typeface="Arial" charset="0"/>
              </a:rPr>
              <a:t>furaje pentru </a:t>
            </a:r>
            <a:r>
              <a:rPr lang="en-US" sz="3200" b="1" dirty="0" err="1">
                <a:latin typeface="Arial" charset="0"/>
                <a:ea typeface="Arial" charset="0"/>
                <a:cs typeface="Arial" charset="0"/>
              </a:rPr>
              <a:t>găini</a:t>
            </a:r>
            <a:r>
              <a:rPr lang="en-US" sz="3200" b="1" dirty="0">
                <a:latin typeface="Arial" charset="0"/>
                <a:ea typeface="Arial" charset="0"/>
                <a:cs typeface="Arial" charset="0"/>
              </a:rPr>
              <a:t> </a:t>
            </a:r>
            <a:r>
              <a:rPr lang="en-US" sz="3200" b="1" dirty="0" err="1">
                <a:latin typeface="Arial" charset="0"/>
                <a:ea typeface="Arial" charset="0"/>
                <a:cs typeface="Arial" charset="0"/>
              </a:rPr>
              <a:t>ouătoare</a:t>
            </a:r>
            <a:r>
              <a:rPr lang="en-US" sz="3200" b="1" dirty="0">
                <a:latin typeface="Arial" charset="0"/>
                <a:ea typeface="Arial" charset="0"/>
                <a:cs typeface="Arial" charset="0"/>
              </a:rPr>
              <a:t>, </a:t>
            </a:r>
            <a:r>
              <a:rPr lang="ro-RO" sz="3200" b="1" dirty="0">
                <a:latin typeface="Arial" charset="0"/>
                <a:ea typeface="Arial" charset="0"/>
                <a:cs typeface="Arial" charset="0"/>
              </a:rPr>
              <a:t>făinos </a:t>
            </a:r>
            <a:r>
              <a:rPr lang="en-US" sz="3200" b="1" dirty="0" err="1">
                <a:latin typeface="Arial" charset="0"/>
                <a:ea typeface="Arial" charset="0"/>
                <a:cs typeface="Arial" charset="0"/>
              </a:rPr>
              <a:t>și</a:t>
            </a:r>
            <a:r>
              <a:rPr lang="en-US" sz="3200" b="1" dirty="0">
                <a:latin typeface="Arial" charset="0"/>
                <a:ea typeface="Arial" charset="0"/>
                <a:cs typeface="Arial" charset="0"/>
              </a:rPr>
              <a:t> </a:t>
            </a:r>
            <a:r>
              <a:rPr lang="ro-RO" sz="3200" b="1" dirty="0">
                <a:latin typeface="Arial" charset="0"/>
                <a:ea typeface="Arial" charset="0"/>
                <a:cs typeface="Arial" charset="0"/>
              </a:rPr>
              <a:t>granulat</a:t>
            </a:r>
            <a:r>
              <a:rPr lang="en-US" sz="3200" b="1" dirty="0">
                <a:latin typeface="Arial" charset="0"/>
                <a:ea typeface="Arial" charset="0"/>
                <a:cs typeface="Arial" charset="0"/>
              </a:rPr>
              <a:t>, </a:t>
            </a:r>
            <a:r>
              <a:rPr lang="en-US" sz="3200" b="1" dirty="0" err="1">
                <a:latin typeface="Arial" charset="0"/>
                <a:ea typeface="Arial" charset="0"/>
                <a:cs typeface="Arial" charset="0"/>
              </a:rPr>
              <a:t>achiziționate</a:t>
            </a:r>
            <a:r>
              <a:rPr lang="en-US" sz="3200" b="1" dirty="0">
                <a:latin typeface="Arial" charset="0"/>
                <a:ea typeface="Arial" charset="0"/>
                <a:cs typeface="Arial" charset="0"/>
              </a:rPr>
              <a:t> </a:t>
            </a:r>
            <a:r>
              <a:rPr lang="en-US" sz="3200" b="1" dirty="0" err="1">
                <a:latin typeface="Arial" charset="0"/>
                <a:ea typeface="Arial" charset="0"/>
                <a:cs typeface="Arial" charset="0"/>
              </a:rPr>
              <a:t>dintr</a:t>
            </a:r>
            <a:r>
              <a:rPr lang="en-US" sz="3200" b="1" dirty="0">
                <a:latin typeface="Arial" charset="0"/>
                <a:ea typeface="Arial" charset="0"/>
                <a:cs typeface="Arial" charset="0"/>
              </a:rPr>
              <a:t>-un </a:t>
            </a:r>
            <a:r>
              <a:rPr lang="en-US" sz="3200" b="1" dirty="0" err="1">
                <a:latin typeface="Arial" charset="0"/>
                <a:ea typeface="Arial" charset="0"/>
                <a:cs typeface="Arial" charset="0"/>
              </a:rPr>
              <a:t>magazin</a:t>
            </a:r>
            <a:r>
              <a:rPr lang="en-US" sz="3200" b="1" dirty="0">
                <a:latin typeface="Arial" charset="0"/>
                <a:ea typeface="Arial" charset="0"/>
                <a:cs typeface="Arial" charset="0"/>
              </a:rPr>
              <a:t> </a:t>
            </a:r>
            <a:r>
              <a:rPr lang="en-US" sz="3200" b="1" dirty="0" err="1">
                <a:latin typeface="Arial" charset="0"/>
                <a:ea typeface="Arial" charset="0"/>
                <a:cs typeface="Arial" charset="0"/>
              </a:rPr>
              <a:t>specializat</a:t>
            </a:r>
            <a:r>
              <a:rPr lang="en-US" sz="3200" b="1" dirty="0">
                <a:latin typeface="Arial" charset="0"/>
                <a:ea typeface="Arial" charset="0"/>
                <a:cs typeface="Arial" charset="0"/>
              </a:rPr>
              <a:t>. </a:t>
            </a:r>
            <a:r>
              <a:rPr lang="en-US" sz="3200" b="1" dirty="0" err="1">
                <a:latin typeface="Arial" charset="0"/>
                <a:ea typeface="Arial" charset="0"/>
                <a:cs typeface="Arial" charset="0"/>
              </a:rPr>
              <a:t>Tulpina</a:t>
            </a:r>
            <a:r>
              <a:rPr lang="en-US" sz="3200" b="1" dirty="0">
                <a:latin typeface="Arial" charset="0"/>
                <a:ea typeface="Arial" charset="0"/>
                <a:cs typeface="Arial" charset="0"/>
              </a:rPr>
              <a:t> </a:t>
            </a:r>
            <a:r>
              <a:rPr lang="en-US" sz="3200" b="1" dirty="0" err="1">
                <a:latin typeface="Arial" charset="0"/>
                <a:ea typeface="Arial" charset="0"/>
                <a:cs typeface="Arial" charset="0"/>
              </a:rPr>
              <a:t>virală</a:t>
            </a:r>
            <a:r>
              <a:rPr lang="en-US" sz="3200" b="1" dirty="0">
                <a:latin typeface="Arial" charset="0"/>
                <a:ea typeface="Arial" charset="0"/>
                <a:cs typeface="Arial" charset="0"/>
              </a:rPr>
              <a:t> </a:t>
            </a:r>
            <a:r>
              <a:rPr lang="en-US" sz="3200" b="1" dirty="0" err="1">
                <a:latin typeface="Arial" charset="0"/>
                <a:ea typeface="Arial" charset="0"/>
                <a:cs typeface="Arial" charset="0"/>
              </a:rPr>
              <a:t>utilizată</a:t>
            </a:r>
            <a:r>
              <a:rPr lang="en-US" sz="3200" b="1" dirty="0">
                <a:latin typeface="Arial" charset="0"/>
                <a:ea typeface="Arial" charset="0"/>
                <a:cs typeface="Arial" charset="0"/>
              </a:rPr>
              <a:t> a </a:t>
            </a:r>
            <a:r>
              <a:rPr lang="en-US" sz="3200" b="1" dirty="0" err="1">
                <a:latin typeface="Arial" charset="0"/>
                <a:ea typeface="Arial" charset="0"/>
                <a:cs typeface="Arial" charset="0"/>
              </a:rPr>
              <a:t>fost</a:t>
            </a:r>
            <a:r>
              <a:rPr lang="en-US" sz="3200" b="1" dirty="0">
                <a:latin typeface="Arial" charset="0"/>
                <a:ea typeface="Arial" charset="0"/>
                <a:cs typeface="Arial" charset="0"/>
              </a:rPr>
              <a:t> </a:t>
            </a:r>
            <a:r>
              <a:rPr lang="en-US" sz="3200" b="1" dirty="0" err="1">
                <a:latin typeface="Arial" charset="0"/>
                <a:ea typeface="Arial" charset="0"/>
                <a:cs typeface="Arial" charset="0"/>
              </a:rPr>
              <a:t>reprezentată</a:t>
            </a:r>
            <a:r>
              <a:rPr lang="en-US" sz="3200" b="1" dirty="0">
                <a:latin typeface="Arial" charset="0"/>
                <a:ea typeface="Arial" charset="0"/>
                <a:cs typeface="Arial" charset="0"/>
              </a:rPr>
              <a:t> de </a:t>
            </a:r>
            <a:r>
              <a:rPr lang="en-US" sz="3200" b="1" dirty="0" err="1">
                <a:latin typeface="Arial" charset="0"/>
                <a:ea typeface="Arial" charset="0"/>
                <a:cs typeface="Arial" charset="0"/>
              </a:rPr>
              <a:t>virusul</a:t>
            </a:r>
            <a:r>
              <a:rPr lang="en-US" sz="3200" b="1" dirty="0">
                <a:latin typeface="Arial" charset="0"/>
                <a:ea typeface="Arial" charset="0"/>
                <a:cs typeface="Arial" charset="0"/>
              </a:rPr>
              <a:t> </a:t>
            </a:r>
            <a:r>
              <a:rPr lang="en-US" sz="3200" b="1" dirty="0" err="1">
                <a:latin typeface="Arial" charset="0"/>
                <a:ea typeface="Arial" charset="0"/>
                <a:cs typeface="Arial" charset="0"/>
              </a:rPr>
              <a:t>înalt</a:t>
            </a:r>
            <a:r>
              <a:rPr lang="en-US" sz="3200" b="1" dirty="0">
                <a:latin typeface="Arial" charset="0"/>
                <a:ea typeface="Arial" charset="0"/>
                <a:cs typeface="Arial" charset="0"/>
              </a:rPr>
              <a:t> </a:t>
            </a:r>
            <a:r>
              <a:rPr lang="en-US" sz="3200" b="1" dirty="0" err="1">
                <a:latin typeface="Arial" charset="0"/>
                <a:ea typeface="Arial" charset="0"/>
                <a:cs typeface="Arial" charset="0"/>
              </a:rPr>
              <a:t>patogen</a:t>
            </a:r>
            <a:r>
              <a:rPr lang="en-US" sz="3200" b="1" dirty="0">
                <a:latin typeface="Arial" charset="0"/>
                <a:ea typeface="Arial" charset="0"/>
                <a:cs typeface="Arial" charset="0"/>
              </a:rPr>
              <a:t> AIV H5N1, </a:t>
            </a:r>
            <a:r>
              <a:rPr lang="en-US" sz="3200" b="1" dirty="0" err="1">
                <a:latin typeface="Arial" charset="0"/>
                <a:ea typeface="Arial" charset="0"/>
                <a:cs typeface="Arial" charset="0"/>
              </a:rPr>
              <a:t>obținut</a:t>
            </a:r>
            <a:r>
              <a:rPr lang="en-US" sz="3200" b="1" dirty="0">
                <a:latin typeface="Arial" charset="0"/>
                <a:ea typeface="Arial" charset="0"/>
                <a:cs typeface="Arial" charset="0"/>
              </a:rPr>
              <a:t> </a:t>
            </a:r>
            <a:r>
              <a:rPr lang="en-US" sz="3200" b="1" dirty="0" err="1">
                <a:latin typeface="Arial" charset="0"/>
                <a:ea typeface="Arial" charset="0"/>
                <a:cs typeface="Arial" charset="0"/>
              </a:rPr>
              <a:t>prin</a:t>
            </a:r>
            <a:r>
              <a:rPr lang="en-US" sz="3200" b="1" dirty="0">
                <a:latin typeface="Arial" charset="0"/>
                <a:ea typeface="Arial" charset="0"/>
                <a:cs typeface="Arial" charset="0"/>
              </a:rPr>
              <a:t> </a:t>
            </a:r>
            <a:r>
              <a:rPr lang="en-US" sz="3200" b="1" dirty="0" err="1">
                <a:latin typeface="Arial" charset="0"/>
                <a:ea typeface="Arial" charset="0"/>
                <a:cs typeface="Arial" charset="0"/>
              </a:rPr>
              <a:t>izolare</a:t>
            </a:r>
            <a:r>
              <a:rPr lang="en-US" sz="3200" b="1" dirty="0">
                <a:latin typeface="Arial" charset="0"/>
                <a:ea typeface="Arial" charset="0"/>
                <a:cs typeface="Arial" charset="0"/>
              </a:rPr>
              <a:t> pe </a:t>
            </a:r>
            <a:r>
              <a:rPr lang="en-US" sz="3200" b="1" dirty="0" err="1">
                <a:latin typeface="Arial" charset="0"/>
                <a:ea typeface="Arial" charset="0"/>
                <a:cs typeface="Arial" charset="0"/>
              </a:rPr>
              <a:t>ouă</a:t>
            </a:r>
            <a:r>
              <a:rPr lang="en-US" sz="3200" b="1" dirty="0">
                <a:latin typeface="Arial" charset="0"/>
                <a:ea typeface="Arial" charset="0"/>
                <a:cs typeface="Arial" charset="0"/>
              </a:rPr>
              <a:t> </a:t>
            </a:r>
            <a:r>
              <a:rPr lang="en-US" sz="3200" b="1" dirty="0" err="1">
                <a:latin typeface="Arial" charset="0"/>
                <a:ea typeface="Arial" charset="0"/>
                <a:cs typeface="Arial" charset="0"/>
              </a:rPr>
              <a:t>embrionate</a:t>
            </a:r>
            <a:r>
              <a:rPr lang="ro-RO" sz="3200" b="1" dirty="0">
                <a:latin typeface="Arial" charset="0"/>
                <a:ea typeface="Arial" charset="0"/>
                <a:cs typeface="Arial" charset="0"/>
              </a:rPr>
              <a:t>,</a:t>
            </a:r>
            <a:r>
              <a:rPr lang="en-US" sz="3200" b="1" dirty="0">
                <a:latin typeface="Arial" charset="0"/>
                <a:ea typeface="Arial" charset="0"/>
                <a:cs typeface="Arial" charset="0"/>
              </a:rPr>
              <a:t> de la </a:t>
            </a:r>
            <a:r>
              <a:rPr lang="en-US" sz="3200" b="1" dirty="0" err="1">
                <a:latin typeface="Arial" charset="0"/>
                <a:ea typeface="Arial" charset="0"/>
                <a:cs typeface="Arial" charset="0"/>
              </a:rPr>
              <a:t>lebădă</a:t>
            </a:r>
            <a:r>
              <a:rPr lang="en-US" sz="3200" b="1" dirty="0">
                <a:latin typeface="Arial" charset="0"/>
                <a:ea typeface="Arial" charset="0"/>
                <a:cs typeface="Arial" charset="0"/>
              </a:rPr>
              <a:t> (Cygnus columbianus). </a:t>
            </a:r>
            <a:r>
              <a:rPr lang="en-US" sz="3200" b="1" dirty="0" err="1">
                <a:latin typeface="Arial" charset="0"/>
                <a:ea typeface="Arial" charset="0"/>
                <a:cs typeface="Arial" charset="0"/>
              </a:rPr>
              <a:t>Izolatul</a:t>
            </a:r>
            <a:r>
              <a:rPr lang="en-US" sz="3200" b="1" dirty="0">
                <a:latin typeface="Arial" charset="0"/>
                <a:ea typeface="Arial" charset="0"/>
                <a:cs typeface="Arial" charset="0"/>
              </a:rPr>
              <a:t> viral a </a:t>
            </a:r>
            <a:r>
              <a:rPr lang="en-US" sz="3200" b="1" dirty="0" err="1">
                <a:latin typeface="Arial" charset="0"/>
                <a:ea typeface="Arial" charset="0"/>
                <a:cs typeface="Arial" charset="0"/>
              </a:rPr>
              <a:t>fost</a:t>
            </a:r>
            <a:r>
              <a:rPr lang="en-US" sz="3200" b="1" dirty="0">
                <a:latin typeface="Arial" charset="0"/>
                <a:ea typeface="Arial" charset="0"/>
                <a:cs typeface="Arial" charset="0"/>
              </a:rPr>
              <a:t> </a:t>
            </a:r>
            <a:r>
              <a:rPr lang="en-US" sz="3200" b="1" dirty="0" err="1">
                <a:latin typeface="Arial" charset="0"/>
                <a:ea typeface="Arial" charset="0"/>
                <a:cs typeface="Arial" charset="0"/>
              </a:rPr>
              <a:t>cultivat</a:t>
            </a:r>
            <a:r>
              <a:rPr lang="en-US" sz="3200" b="1" dirty="0">
                <a:latin typeface="Arial" charset="0"/>
                <a:ea typeface="Arial" charset="0"/>
                <a:cs typeface="Arial" charset="0"/>
              </a:rPr>
              <a:t> </a:t>
            </a:r>
            <a:r>
              <a:rPr lang="en-US" sz="3200" b="1" dirty="0" err="1">
                <a:latin typeface="Arial" charset="0"/>
                <a:ea typeface="Arial" charset="0"/>
                <a:cs typeface="Arial" charset="0"/>
              </a:rPr>
              <a:t>prin</a:t>
            </a:r>
            <a:r>
              <a:rPr lang="en-US" sz="3200" b="1" dirty="0">
                <a:latin typeface="Arial" charset="0"/>
                <a:ea typeface="Arial" charset="0"/>
                <a:cs typeface="Arial" charset="0"/>
              </a:rPr>
              <a:t> </a:t>
            </a:r>
            <a:r>
              <a:rPr lang="en-US" sz="3200" b="1" dirty="0" err="1">
                <a:latin typeface="Arial" charset="0"/>
                <a:ea typeface="Arial" charset="0"/>
                <a:cs typeface="Arial" charset="0"/>
              </a:rPr>
              <a:t>inoculare</a:t>
            </a:r>
            <a:r>
              <a:rPr lang="en-US" sz="3200" b="1" dirty="0">
                <a:latin typeface="Arial" charset="0"/>
                <a:ea typeface="Arial" charset="0"/>
                <a:cs typeface="Arial" charset="0"/>
              </a:rPr>
              <a:t> pe </a:t>
            </a:r>
            <a:r>
              <a:rPr lang="en-US" sz="3200" b="1" dirty="0" err="1">
                <a:latin typeface="Arial" charset="0"/>
                <a:ea typeface="Arial" charset="0"/>
                <a:cs typeface="Arial" charset="0"/>
              </a:rPr>
              <a:t>ouă</a:t>
            </a:r>
            <a:r>
              <a:rPr lang="en-US" sz="3200" b="1" dirty="0">
                <a:latin typeface="Arial" charset="0"/>
                <a:ea typeface="Arial" charset="0"/>
                <a:cs typeface="Arial" charset="0"/>
              </a:rPr>
              <a:t> </a:t>
            </a:r>
            <a:r>
              <a:rPr lang="en-US" sz="3200" b="1" dirty="0" err="1">
                <a:latin typeface="Arial" charset="0"/>
                <a:ea typeface="Arial" charset="0"/>
                <a:cs typeface="Arial" charset="0"/>
              </a:rPr>
              <a:t>embrionate</a:t>
            </a:r>
            <a:r>
              <a:rPr lang="en-US" sz="3200" b="1" dirty="0">
                <a:latin typeface="Arial" charset="0"/>
                <a:ea typeface="Arial" charset="0"/>
                <a:cs typeface="Arial" charset="0"/>
              </a:rPr>
              <a:t> SPF </a:t>
            </a:r>
            <a:r>
              <a:rPr lang="en-US" sz="3200" b="1" dirty="0" err="1">
                <a:latin typeface="Arial" charset="0"/>
                <a:ea typeface="Arial" charset="0"/>
                <a:cs typeface="Arial" charset="0"/>
              </a:rPr>
              <a:t>pentru</a:t>
            </a:r>
            <a:r>
              <a:rPr lang="en-US" sz="3200" b="1" dirty="0">
                <a:latin typeface="Arial" charset="0"/>
                <a:ea typeface="Arial" charset="0"/>
                <a:cs typeface="Arial" charset="0"/>
              </a:rPr>
              <a:t> a </a:t>
            </a:r>
            <a:r>
              <a:rPr lang="en-US" sz="3200" b="1" dirty="0" err="1">
                <a:latin typeface="Arial" charset="0"/>
                <a:ea typeface="Arial" charset="0"/>
                <a:cs typeface="Arial" charset="0"/>
              </a:rPr>
              <a:t>obține</a:t>
            </a:r>
            <a:r>
              <a:rPr lang="en-US" sz="3200" b="1" dirty="0">
                <a:latin typeface="Arial" charset="0"/>
                <a:ea typeface="Arial" charset="0"/>
                <a:cs typeface="Arial" charset="0"/>
              </a:rPr>
              <a:t> </a:t>
            </a:r>
            <a:r>
              <a:rPr lang="en-US" sz="3200" b="1" dirty="0" err="1">
                <a:latin typeface="Arial" charset="0"/>
                <a:ea typeface="Arial" charset="0"/>
                <a:cs typeface="Arial" charset="0"/>
              </a:rPr>
              <a:t>stocul</a:t>
            </a:r>
            <a:r>
              <a:rPr lang="en-US" sz="3200" b="1" dirty="0">
                <a:latin typeface="Arial" charset="0"/>
                <a:ea typeface="Arial" charset="0"/>
                <a:cs typeface="Arial" charset="0"/>
              </a:rPr>
              <a:t> viral </a:t>
            </a:r>
            <a:r>
              <a:rPr lang="en-US" sz="3200" b="1" dirty="0" err="1">
                <a:latin typeface="Arial" charset="0"/>
                <a:ea typeface="Arial" charset="0"/>
                <a:cs typeface="Arial" charset="0"/>
              </a:rPr>
              <a:t>necesar</a:t>
            </a:r>
            <a:r>
              <a:rPr lang="en-US" sz="3200" b="1" dirty="0">
                <a:latin typeface="Arial" charset="0"/>
                <a:ea typeface="Arial" charset="0"/>
                <a:cs typeface="Arial" charset="0"/>
              </a:rPr>
              <a:t> </a:t>
            </a:r>
            <a:r>
              <a:rPr lang="en-US" sz="3200" b="1" dirty="0" err="1">
                <a:latin typeface="Arial" charset="0"/>
                <a:ea typeface="Arial" charset="0"/>
                <a:cs typeface="Arial" charset="0"/>
              </a:rPr>
              <a:t>experimentului</a:t>
            </a:r>
            <a:r>
              <a:rPr lang="en-US" sz="3200" b="1" dirty="0">
                <a:latin typeface="Arial" charset="0"/>
                <a:ea typeface="Arial" charset="0"/>
                <a:cs typeface="Arial" charset="0"/>
              </a:rPr>
              <a:t>. </a:t>
            </a:r>
            <a:r>
              <a:rPr lang="en-US" sz="3200" b="1" dirty="0" err="1">
                <a:latin typeface="Arial" charset="0"/>
                <a:ea typeface="Arial" charset="0"/>
                <a:cs typeface="Arial" charset="0"/>
              </a:rPr>
              <a:t>Experimentele</a:t>
            </a:r>
            <a:r>
              <a:rPr lang="en-US" sz="3200" b="1" dirty="0">
                <a:latin typeface="Arial" charset="0"/>
                <a:ea typeface="Arial" charset="0"/>
                <a:cs typeface="Arial" charset="0"/>
              </a:rPr>
              <a:t> au </a:t>
            </a:r>
            <a:r>
              <a:rPr lang="en-US" sz="3200" b="1" dirty="0" err="1">
                <a:latin typeface="Arial" charset="0"/>
                <a:ea typeface="Arial" charset="0"/>
                <a:cs typeface="Arial" charset="0"/>
              </a:rPr>
              <a:t>fost</a:t>
            </a:r>
            <a:r>
              <a:rPr lang="en-US" sz="3200" b="1" dirty="0">
                <a:latin typeface="Arial" charset="0"/>
                <a:ea typeface="Arial" charset="0"/>
                <a:cs typeface="Arial" charset="0"/>
              </a:rPr>
              <a:t> </a:t>
            </a:r>
            <a:r>
              <a:rPr lang="en-US" sz="3200" b="1" dirty="0" err="1">
                <a:latin typeface="Arial" charset="0"/>
                <a:ea typeface="Arial" charset="0"/>
                <a:cs typeface="Arial" charset="0"/>
              </a:rPr>
              <a:t>efectuate</a:t>
            </a:r>
            <a:r>
              <a:rPr lang="en-US" sz="3200" b="1" dirty="0">
                <a:latin typeface="Arial" charset="0"/>
                <a:ea typeface="Arial" charset="0"/>
                <a:cs typeface="Arial" charset="0"/>
              </a:rPr>
              <a:t> </a:t>
            </a:r>
            <a:r>
              <a:rPr lang="en-US" sz="3200" b="1" dirty="0" err="1">
                <a:latin typeface="Arial" charset="0"/>
                <a:ea typeface="Arial" charset="0"/>
                <a:cs typeface="Arial" charset="0"/>
              </a:rPr>
              <a:t>utilizând</a:t>
            </a:r>
            <a:r>
              <a:rPr lang="en-US" sz="3200" b="1" dirty="0">
                <a:latin typeface="Arial" charset="0"/>
                <a:ea typeface="Arial" charset="0"/>
                <a:cs typeface="Arial" charset="0"/>
              </a:rPr>
              <a:t> </a:t>
            </a:r>
            <a:r>
              <a:rPr lang="en-US" sz="3200" b="1" dirty="0" err="1">
                <a:latin typeface="Arial" charset="0"/>
                <a:ea typeface="Arial" charset="0"/>
                <a:cs typeface="Arial" charset="0"/>
              </a:rPr>
              <a:t>ouă</a:t>
            </a:r>
            <a:r>
              <a:rPr lang="en-US" sz="3200" b="1" dirty="0">
                <a:latin typeface="Arial" charset="0"/>
                <a:ea typeface="Arial" charset="0"/>
                <a:cs typeface="Arial" charset="0"/>
              </a:rPr>
              <a:t> </a:t>
            </a:r>
            <a:r>
              <a:rPr lang="en-US" sz="3200" b="1" dirty="0" err="1">
                <a:latin typeface="Arial" charset="0"/>
                <a:ea typeface="Arial" charset="0"/>
                <a:cs typeface="Arial" charset="0"/>
              </a:rPr>
              <a:t>embrionate</a:t>
            </a:r>
            <a:r>
              <a:rPr lang="en-US" sz="3200" b="1" dirty="0">
                <a:latin typeface="Arial" charset="0"/>
                <a:ea typeface="Arial" charset="0"/>
                <a:cs typeface="Arial" charset="0"/>
              </a:rPr>
              <a:t> de 9 </a:t>
            </a:r>
            <a:r>
              <a:rPr lang="en-US" sz="3200" b="1" dirty="0" err="1">
                <a:latin typeface="Arial" charset="0"/>
                <a:ea typeface="Arial" charset="0"/>
                <a:cs typeface="Arial" charset="0"/>
              </a:rPr>
              <a:t>zile</a:t>
            </a:r>
            <a:r>
              <a:rPr lang="ro-RO" sz="3200" b="1" dirty="0">
                <a:latin typeface="Arial" charset="0"/>
                <a:ea typeface="Arial" charset="0"/>
                <a:cs typeface="Arial" charset="0"/>
              </a:rPr>
              <a:t>,</a:t>
            </a:r>
            <a:r>
              <a:rPr lang="en-US" sz="3200" b="1" dirty="0">
                <a:latin typeface="Arial" charset="0"/>
                <a:ea typeface="Arial" charset="0"/>
                <a:cs typeface="Arial" charset="0"/>
              </a:rPr>
              <a:t> de la </a:t>
            </a:r>
            <a:r>
              <a:rPr lang="en-US" sz="3200" b="1" dirty="0" err="1">
                <a:latin typeface="Arial" charset="0"/>
                <a:ea typeface="Arial" charset="0"/>
                <a:cs typeface="Arial" charset="0"/>
              </a:rPr>
              <a:t>păsări</a:t>
            </a:r>
            <a:r>
              <a:rPr lang="en-US" sz="3200" b="1" dirty="0">
                <a:latin typeface="Arial" charset="0"/>
                <a:ea typeface="Arial" charset="0"/>
                <a:cs typeface="Arial" charset="0"/>
              </a:rPr>
              <a:t> SPF. </a:t>
            </a:r>
            <a:r>
              <a:rPr lang="en-US" sz="3200" b="1" dirty="0" err="1">
                <a:latin typeface="Arial" charset="0"/>
                <a:ea typeface="Arial" charset="0"/>
                <a:cs typeface="Arial" charset="0"/>
              </a:rPr>
              <a:t>Intervalurile</a:t>
            </a:r>
            <a:r>
              <a:rPr lang="en-US" sz="3200" b="1" dirty="0">
                <a:latin typeface="Arial" charset="0"/>
                <a:ea typeface="Arial" charset="0"/>
                <a:cs typeface="Arial" charset="0"/>
              </a:rPr>
              <a:t> de </a:t>
            </a:r>
            <a:r>
              <a:rPr lang="en-US" sz="3200" b="1" dirty="0" err="1">
                <a:latin typeface="Arial" charset="0"/>
                <a:ea typeface="Arial" charset="0"/>
                <a:cs typeface="Arial" charset="0"/>
              </a:rPr>
              <a:t>temperatură</a:t>
            </a:r>
            <a:r>
              <a:rPr lang="en-US" sz="3200" b="1" dirty="0">
                <a:latin typeface="Arial" charset="0"/>
                <a:ea typeface="Arial" charset="0"/>
                <a:cs typeface="Arial" charset="0"/>
              </a:rPr>
              <a:t> </a:t>
            </a:r>
            <a:r>
              <a:rPr lang="en-US" sz="3200" b="1" dirty="0" err="1">
                <a:latin typeface="Arial" charset="0"/>
                <a:ea typeface="Arial" charset="0"/>
                <a:cs typeface="Arial" charset="0"/>
              </a:rPr>
              <a:t>utilizate</a:t>
            </a:r>
            <a:r>
              <a:rPr lang="en-US" sz="3200" b="1" dirty="0">
                <a:latin typeface="Arial" charset="0"/>
                <a:ea typeface="Arial" charset="0"/>
                <a:cs typeface="Arial" charset="0"/>
              </a:rPr>
              <a:t> au </a:t>
            </a:r>
            <a:r>
              <a:rPr lang="en-US" sz="3200" b="1" dirty="0" err="1">
                <a:latin typeface="Arial" charset="0"/>
                <a:ea typeface="Arial" charset="0"/>
                <a:cs typeface="Arial" charset="0"/>
              </a:rPr>
              <a:t>fost</a:t>
            </a:r>
            <a:r>
              <a:rPr lang="en-US" sz="3200" b="1" dirty="0">
                <a:latin typeface="Arial" charset="0"/>
                <a:ea typeface="Arial" charset="0"/>
                <a:cs typeface="Arial" charset="0"/>
              </a:rPr>
              <a:t> 37°C (</a:t>
            </a:r>
            <a:r>
              <a:rPr lang="en-US" sz="3200" b="1" dirty="0" err="1">
                <a:latin typeface="Arial" charset="0"/>
                <a:ea typeface="Arial" charset="0"/>
                <a:cs typeface="Arial" charset="0"/>
              </a:rPr>
              <a:t>simulează</a:t>
            </a:r>
            <a:r>
              <a:rPr lang="en-US" sz="3200" b="1" dirty="0">
                <a:latin typeface="Arial" charset="0"/>
                <a:ea typeface="Arial" charset="0"/>
                <a:cs typeface="Arial" charset="0"/>
              </a:rPr>
              <a:t> </a:t>
            </a:r>
            <a:r>
              <a:rPr lang="en-US" sz="3200" b="1" dirty="0" err="1">
                <a:latin typeface="Arial" charset="0"/>
                <a:ea typeface="Arial" charset="0"/>
                <a:cs typeface="Arial" charset="0"/>
              </a:rPr>
              <a:t>temperaturile</a:t>
            </a:r>
            <a:r>
              <a:rPr lang="en-US" sz="3200" b="1" dirty="0">
                <a:latin typeface="Arial" charset="0"/>
                <a:ea typeface="Arial" charset="0"/>
                <a:cs typeface="Arial" charset="0"/>
              </a:rPr>
              <a:t> </a:t>
            </a:r>
            <a:r>
              <a:rPr lang="en-US" sz="3200" b="1" dirty="0" err="1">
                <a:latin typeface="Arial" charset="0"/>
                <a:ea typeface="Arial" charset="0"/>
                <a:cs typeface="Arial" charset="0"/>
              </a:rPr>
              <a:t>ridicate</a:t>
            </a:r>
            <a:r>
              <a:rPr lang="en-US" sz="3200" b="1" dirty="0">
                <a:latin typeface="Arial" charset="0"/>
                <a:ea typeface="Arial" charset="0"/>
                <a:cs typeface="Arial" charset="0"/>
              </a:rPr>
              <a:t> de </a:t>
            </a:r>
            <a:r>
              <a:rPr lang="en-US" sz="3200" b="1" dirty="0" err="1">
                <a:latin typeface="Arial" charset="0"/>
                <a:ea typeface="Arial" charset="0"/>
                <a:cs typeface="Arial" charset="0"/>
              </a:rPr>
              <a:t>vară</a:t>
            </a:r>
            <a:r>
              <a:rPr lang="en-US" sz="3200" b="1" dirty="0">
                <a:latin typeface="Arial" charset="0"/>
                <a:ea typeface="Arial" charset="0"/>
                <a:cs typeface="Arial" charset="0"/>
              </a:rPr>
              <a:t>), 22°C (</a:t>
            </a:r>
            <a:r>
              <a:rPr lang="en-US" sz="3200" b="1" dirty="0" err="1">
                <a:latin typeface="Arial" charset="0"/>
                <a:ea typeface="Arial" charset="0"/>
                <a:cs typeface="Arial" charset="0"/>
              </a:rPr>
              <a:t>simulează</a:t>
            </a:r>
            <a:r>
              <a:rPr lang="en-US" sz="3200" b="1" dirty="0">
                <a:latin typeface="Arial" charset="0"/>
                <a:ea typeface="Arial" charset="0"/>
                <a:cs typeface="Arial" charset="0"/>
              </a:rPr>
              <a:t> </a:t>
            </a:r>
            <a:r>
              <a:rPr lang="en-US" sz="3200" b="1" dirty="0" err="1">
                <a:latin typeface="Arial" charset="0"/>
                <a:ea typeface="Arial" charset="0"/>
                <a:cs typeface="Arial" charset="0"/>
              </a:rPr>
              <a:t>temperaturile</a:t>
            </a:r>
            <a:r>
              <a:rPr lang="en-US" sz="3200" b="1" dirty="0">
                <a:latin typeface="Arial" charset="0"/>
                <a:ea typeface="Arial" charset="0"/>
                <a:cs typeface="Arial" charset="0"/>
              </a:rPr>
              <a:t> de </a:t>
            </a:r>
            <a:r>
              <a:rPr lang="en-US" sz="3200" b="1" dirty="0" err="1">
                <a:latin typeface="Arial" charset="0"/>
                <a:ea typeface="Arial" charset="0"/>
                <a:cs typeface="Arial" charset="0"/>
              </a:rPr>
              <a:t>primăvară</a:t>
            </a:r>
            <a:r>
              <a:rPr lang="en-US" sz="3200" b="1" dirty="0">
                <a:latin typeface="Arial" charset="0"/>
                <a:ea typeface="Arial" charset="0"/>
                <a:cs typeface="Arial" charset="0"/>
              </a:rPr>
              <a:t> </a:t>
            </a:r>
            <a:r>
              <a:rPr lang="en-US" sz="3200" b="1" dirty="0" err="1">
                <a:latin typeface="Arial" charset="0"/>
                <a:ea typeface="Arial" charset="0"/>
                <a:cs typeface="Arial" charset="0"/>
              </a:rPr>
              <a:t>și</a:t>
            </a:r>
            <a:r>
              <a:rPr lang="en-US" sz="3200" b="1" dirty="0">
                <a:latin typeface="Arial" charset="0"/>
                <a:ea typeface="Arial" charset="0"/>
                <a:cs typeface="Arial" charset="0"/>
              </a:rPr>
              <a:t> </a:t>
            </a:r>
            <a:r>
              <a:rPr lang="en-US" sz="3200" b="1" dirty="0" err="1">
                <a:latin typeface="Arial" charset="0"/>
                <a:ea typeface="Arial" charset="0"/>
                <a:cs typeface="Arial" charset="0"/>
              </a:rPr>
              <a:t>toamnă</a:t>
            </a:r>
            <a:r>
              <a:rPr lang="en-US" sz="3200" b="1" dirty="0">
                <a:latin typeface="Arial" charset="0"/>
                <a:ea typeface="Arial" charset="0"/>
                <a:cs typeface="Arial" charset="0"/>
              </a:rPr>
              <a:t>) </a:t>
            </a:r>
            <a:r>
              <a:rPr lang="en-US" sz="3200" b="1" dirty="0" err="1">
                <a:latin typeface="Arial" charset="0"/>
                <a:ea typeface="Arial" charset="0"/>
                <a:cs typeface="Arial" charset="0"/>
              </a:rPr>
              <a:t>și</a:t>
            </a:r>
            <a:r>
              <a:rPr lang="en-US" sz="3200" b="1" dirty="0">
                <a:latin typeface="Arial" charset="0"/>
                <a:ea typeface="Arial" charset="0"/>
                <a:cs typeface="Arial" charset="0"/>
              </a:rPr>
              <a:t> -20°C (</a:t>
            </a:r>
            <a:r>
              <a:rPr lang="en-US" sz="3200" b="1" dirty="0" err="1">
                <a:latin typeface="Arial" charset="0"/>
                <a:ea typeface="Arial" charset="0"/>
                <a:cs typeface="Arial" charset="0"/>
              </a:rPr>
              <a:t>simulează</a:t>
            </a:r>
            <a:r>
              <a:rPr lang="en-US" sz="3200" b="1" dirty="0">
                <a:latin typeface="Arial" charset="0"/>
                <a:ea typeface="Arial" charset="0"/>
                <a:cs typeface="Arial" charset="0"/>
              </a:rPr>
              <a:t> </a:t>
            </a:r>
            <a:r>
              <a:rPr lang="en-US" sz="3200" b="1" dirty="0" err="1">
                <a:latin typeface="Arial" charset="0"/>
                <a:ea typeface="Arial" charset="0"/>
                <a:cs typeface="Arial" charset="0"/>
              </a:rPr>
              <a:t>temperaturile</a:t>
            </a:r>
            <a:r>
              <a:rPr lang="en-US" sz="3200" b="1" dirty="0">
                <a:latin typeface="Arial" charset="0"/>
                <a:ea typeface="Arial" charset="0"/>
                <a:cs typeface="Arial" charset="0"/>
              </a:rPr>
              <a:t> de </a:t>
            </a:r>
            <a:r>
              <a:rPr lang="en-US" sz="3200" b="1" dirty="0" err="1">
                <a:latin typeface="Arial" charset="0"/>
                <a:ea typeface="Arial" charset="0"/>
                <a:cs typeface="Arial" charset="0"/>
              </a:rPr>
              <a:t>iarnă</a:t>
            </a:r>
            <a:r>
              <a:rPr lang="en-US" sz="3200" b="1" dirty="0">
                <a:latin typeface="Arial" charset="0"/>
                <a:ea typeface="Arial" charset="0"/>
                <a:cs typeface="Arial" charset="0"/>
              </a:rPr>
              <a:t>). </a:t>
            </a:r>
            <a:r>
              <a:rPr lang="en-US" sz="3200" b="1" dirty="0" err="1">
                <a:latin typeface="Arial" charset="0"/>
                <a:ea typeface="Arial" charset="0"/>
                <a:cs typeface="Arial" charset="0"/>
              </a:rPr>
              <a:t>Metodele</a:t>
            </a:r>
            <a:r>
              <a:rPr lang="en-US" sz="3200" b="1" dirty="0">
                <a:latin typeface="Arial" charset="0"/>
                <a:ea typeface="Arial" charset="0"/>
                <a:cs typeface="Arial" charset="0"/>
              </a:rPr>
              <a:t> </a:t>
            </a:r>
            <a:r>
              <a:rPr lang="en-US" sz="3200" b="1" dirty="0" err="1">
                <a:latin typeface="Arial" charset="0"/>
                <a:ea typeface="Arial" charset="0"/>
                <a:cs typeface="Arial" charset="0"/>
              </a:rPr>
              <a:t>utilizate</a:t>
            </a:r>
            <a:r>
              <a:rPr lang="en-US" sz="3200" b="1" dirty="0">
                <a:latin typeface="Arial" charset="0"/>
                <a:ea typeface="Arial" charset="0"/>
                <a:cs typeface="Arial" charset="0"/>
              </a:rPr>
              <a:t>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testare</a:t>
            </a:r>
            <a:r>
              <a:rPr lang="en-US" sz="3200" b="1" dirty="0">
                <a:latin typeface="Arial" charset="0"/>
                <a:ea typeface="Arial" charset="0"/>
                <a:cs typeface="Arial" charset="0"/>
              </a:rPr>
              <a:t> sunt </a:t>
            </a:r>
            <a:r>
              <a:rPr lang="en-US" sz="3200" b="1" dirty="0" err="1">
                <a:latin typeface="Arial" charset="0"/>
                <a:ea typeface="Arial" charset="0"/>
                <a:cs typeface="Arial" charset="0"/>
              </a:rPr>
              <a:t>implementate</a:t>
            </a:r>
            <a:r>
              <a:rPr lang="en-US" sz="3200" b="1" dirty="0">
                <a:latin typeface="Arial" charset="0"/>
                <a:ea typeface="Arial" charset="0"/>
                <a:cs typeface="Arial" charset="0"/>
              </a:rPr>
              <a:t>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cadrul</a:t>
            </a:r>
            <a:r>
              <a:rPr lang="en-US" sz="3200" b="1" dirty="0">
                <a:latin typeface="Arial" charset="0"/>
                <a:ea typeface="Arial" charset="0"/>
                <a:cs typeface="Arial" charset="0"/>
              </a:rPr>
              <a:t> </a:t>
            </a:r>
            <a:r>
              <a:rPr lang="en-US" sz="3200" b="1" dirty="0" err="1">
                <a:latin typeface="Arial" charset="0"/>
                <a:ea typeface="Arial" charset="0"/>
                <a:cs typeface="Arial" charset="0"/>
              </a:rPr>
              <a:t>Institutului</a:t>
            </a:r>
            <a:r>
              <a:rPr lang="en-US" sz="3200" b="1" dirty="0">
                <a:latin typeface="Arial" charset="0"/>
                <a:ea typeface="Arial" charset="0"/>
                <a:cs typeface="Arial" charset="0"/>
              </a:rPr>
              <a:t> de Diagnostic </a:t>
            </a:r>
            <a:r>
              <a:rPr lang="en-US" sz="3200" b="1" dirty="0" err="1">
                <a:latin typeface="Arial" charset="0"/>
                <a:ea typeface="Arial" charset="0"/>
                <a:cs typeface="Arial" charset="0"/>
              </a:rPr>
              <a:t>și</a:t>
            </a:r>
            <a:r>
              <a:rPr lang="en-US" sz="3200" b="1" dirty="0">
                <a:latin typeface="Arial" charset="0"/>
                <a:ea typeface="Arial" charset="0"/>
                <a:cs typeface="Arial" charset="0"/>
              </a:rPr>
              <a:t> </a:t>
            </a:r>
            <a:r>
              <a:rPr lang="en-US" sz="3200" b="1" dirty="0" err="1">
                <a:latin typeface="Arial" charset="0"/>
                <a:ea typeface="Arial" charset="0"/>
                <a:cs typeface="Arial" charset="0"/>
              </a:rPr>
              <a:t>Sănătate</a:t>
            </a:r>
            <a:r>
              <a:rPr lang="en-US" sz="3200" b="1" dirty="0">
                <a:latin typeface="Arial" charset="0"/>
                <a:ea typeface="Arial" charset="0"/>
                <a:cs typeface="Arial" charset="0"/>
              </a:rPr>
              <a:t> </a:t>
            </a:r>
            <a:r>
              <a:rPr lang="en-US" sz="3200" b="1" dirty="0" err="1">
                <a:latin typeface="Arial" charset="0"/>
                <a:ea typeface="Arial" charset="0"/>
                <a:cs typeface="Arial" charset="0"/>
              </a:rPr>
              <a:t>Animală</a:t>
            </a:r>
            <a:r>
              <a:rPr lang="en-US" sz="3200" b="1" dirty="0">
                <a:latin typeface="Arial" charset="0"/>
                <a:ea typeface="Arial" charset="0"/>
                <a:cs typeface="Arial" charset="0"/>
              </a:rPr>
              <a:t> </a:t>
            </a:r>
            <a:r>
              <a:rPr lang="en-US" sz="3200" b="1" dirty="0" err="1">
                <a:latin typeface="Arial" charset="0"/>
                <a:ea typeface="Arial" charset="0"/>
                <a:cs typeface="Arial" charset="0"/>
              </a:rPr>
              <a:t>și</a:t>
            </a:r>
            <a:r>
              <a:rPr lang="en-US" sz="3200" b="1" dirty="0">
                <a:latin typeface="Arial" charset="0"/>
                <a:ea typeface="Arial" charset="0"/>
                <a:cs typeface="Arial" charset="0"/>
              </a:rPr>
              <a:t> sunt </a:t>
            </a:r>
            <a:r>
              <a:rPr lang="en-US" sz="3200" b="1" dirty="0" err="1">
                <a:latin typeface="Arial" charset="0"/>
                <a:ea typeface="Arial" charset="0"/>
                <a:cs typeface="Arial" charset="0"/>
              </a:rPr>
              <a:t>reprezentate</a:t>
            </a:r>
            <a:r>
              <a:rPr lang="en-US" sz="3200" b="1" dirty="0">
                <a:latin typeface="Arial" charset="0"/>
                <a:ea typeface="Arial" charset="0"/>
                <a:cs typeface="Arial" charset="0"/>
              </a:rPr>
              <a:t> de: </a:t>
            </a:r>
            <a:r>
              <a:rPr lang="en-US" sz="3200" b="1" dirty="0" err="1">
                <a:latin typeface="Arial" charset="0"/>
                <a:ea typeface="Arial" charset="0"/>
                <a:cs typeface="Arial" charset="0"/>
              </a:rPr>
              <a:t>izolarea</a:t>
            </a:r>
            <a:r>
              <a:rPr lang="en-US" sz="3200" b="1" dirty="0">
                <a:latin typeface="Arial" charset="0"/>
                <a:ea typeface="Arial" charset="0"/>
                <a:cs typeface="Arial" charset="0"/>
              </a:rPr>
              <a:t> </a:t>
            </a:r>
            <a:r>
              <a:rPr lang="en-US" sz="3200" b="1" dirty="0" err="1">
                <a:latin typeface="Arial" charset="0"/>
                <a:ea typeface="Arial" charset="0"/>
                <a:cs typeface="Arial" charset="0"/>
              </a:rPr>
              <a:t>și</a:t>
            </a:r>
            <a:r>
              <a:rPr lang="en-US" sz="3200" b="1" dirty="0">
                <a:latin typeface="Arial" charset="0"/>
                <a:ea typeface="Arial" charset="0"/>
                <a:cs typeface="Arial" charset="0"/>
              </a:rPr>
              <a:t> </a:t>
            </a:r>
            <a:r>
              <a:rPr lang="en-US" sz="3200" b="1" dirty="0" err="1">
                <a:latin typeface="Arial" charset="0"/>
                <a:ea typeface="Arial" charset="0"/>
                <a:cs typeface="Arial" charset="0"/>
              </a:rPr>
              <a:t>identificarea</a:t>
            </a:r>
            <a:r>
              <a:rPr lang="en-US" sz="3200" b="1" dirty="0">
                <a:latin typeface="Arial" charset="0"/>
                <a:ea typeface="Arial" charset="0"/>
                <a:cs typeface="Arial" charset="0"/>
              </a:rPr>
              <a:t> </a:t>
            </a:r>
            <a:r>
              <a:rPr lang="en-US" sz="3200" b="1" dirty="0" err="1">
                <a:latin typeface="Arial" charset="0"/>
                <a:ea typeface="Arial" charset="0"/>
                <a:cs typeface="Arial" charset="0"/>
              </a:rPr>
              <a:t>virusului</a:t>
            </a:r>
            <a:r>
              <a:rPr lang="en-US" sz="3200" b="1" dirty="0">
                <a:latin typeface="Arial" charset="0"/>
                <a:ea typeface="Arial" charset="0"/>
                <a:cs typeface="Arial" charset="0"/>
              </a:rPr>
              <a:t> </a:t>
            </a:r>
            <a:r>
              <a:rPr lang="en-US" sz="3200" b="1" dirty="0" err="1">
                <a:latin typeface="Arial" charset="0"/>
                <a:ea typeface="Arial" charset="0"/>
                <a:cs typeface="Arial" charset="0"/>
              </a:rPr>
              <a:t>gripei</a:t>
            </a:r>
            <a:r>
              <a:rPr lang="en-US" sz="3200" b="1" dirty="0">
                <a:latin typeface="Arial" charset="0"/>
                <a:ea typeface="Arial" charset="0"/>
                <a:cs typeface="Arial" charset="0"/>
              </a:rPr>
              <a:t> </a:t>
            </a:r>
            <a:r>
              <a:rPr lang="en-US" sz="3200" b="1" dirty="0" err="1">
                <a:latin typeface="Arial" charset="0"/>
                <a:ea typeface="Arial" charset="0"/>
                <a:cs typeface="Arial" charset="0"/>
              </a:rPr>
              <a:t>aviare</a:t>
            </a:r>
            <a:r>
              <a:rPr lang="en-US" sz="3200" b="1" dirty="0">
                <a:latin typeface="Arial" charset="0"/>
                <a:ea typeface="Arial" charset="0"/>
                <a:cs typeface="Arial" charset="0"/>
              </a:rPr>
              <a:t> </a:t>
            </a:r>
            <a:r>
              <a:rPr lang="en-US" sz="3200" b="1" dirty="0" err="1">
                <a:latin typeface="Arial" charset="0"/>
                <a:ea typeface="Arial" charset="0"/>
                <a:cs typeface="Arial" charset="0"/>
              </a:rPr>
              <a:t>prin</a:t>
            </a:r>
            <a:r>
              <a:rPr lang="en-US" sz="3200" b="1" dirty="0">
                <a:latin typeface="Arial" charset="0"/>
                <a:ea typeface="Arial" charset="0"/>
                <a:cs typeface="Arial" charset="0"/>
              </a:rPr>
              <a:t> </a:t>
            </a:r>
            <a:r>
              <a:rPr lang="en-US" sz="3200" b="1" dirty="0" err="1">
                <a:latin typeface="Arial" charset="0"/>
                <a:ea typeface="Arial" charset="0"/>
                <a:cs typeface="Arial" charset="0"/>
              </a:rPr>
              <a:t>inoculare</a:t>
            </a:r>
            <a:r>
              <a:rPr lang="en-US" sz="3200" b="1" dirty="0">
                <a:latin typeface="Arial" charset="0"/>
                <a:ea typeface="Arial" charset="0"/>
                <a:cs typeface="Arial" charset="0"/>
              </a:rPr>
              <a:t> pe </a:t>
            </a:r>
            <a:r>
              <a:rPr lang="en-US" sz="3200" b="1" dirty="0" err="1">
                <a:latin typeface="Arial" charset="0"/>
                <a:ea typeface="Arial" charset="0"/>
                <a:cs typeface="Arial" charset="0"/>
              </a:rPr>
              <a:t>ouă</a:t>
            </a:r>
            <a:r>
              <a:rPr lang="en-US" sz="3200" b="1" dirty="0">
                <a:latin typeface="Arial" charset="0"/>
                <a:ea typeface="Arial" charset="0"/>
                <a:cs typeface="Arial" charset="0"/>
              </a:rPr>
              <a:t> </a:t>
            </a:r>
            <a:r>
              <a:rPr lang="en-US" sz="3200" b="1" dirty="0" err="1">
                <a:latin typeface="Arial" charset="0"/>
                <a:ea typeface="Arial" charset="0"/>
                <a:cs typeface="Arial" charset="0"/>
              </a:rPr>
              <a:t>embrionate</a:t>
            </a:r>
            <a:r>
              <a:rPr lang="en-US" sz="3200" b="1" dirty="0">
                <a:latin typeface="Arial" charset="0"/>
                <a:ea typeface="Arial" charset="0"/>
                <a:cs typeface="Arial" charset="0"/>
              </a:rPr>
              <a:t> SPF</a:t>
            </a:r>
            <a:r>
              <a:rPr lang="ro-RO" sz="3200" b="1" dirty="0">
                <a:latin typeface="Arial" charset="0"/>
                <a:ea typeface="Arial" charset="0"/>
                <a:cs typeface="Arial" charset="0"/>
              </a:rPr>
              <a:t> și</a:t>
            </a:r>
            <a:r>
              <a:rPr lang="en-US" sz="3200" b="1" dirty="0">
                <a:latin typeface="Arial" charset="0"/>
                <a:ea typeface="Arial" charset="0"/>
                <a:cs typeface="Arial" charset="0"/>
              </a:rPr>
              <a:t> </a:t>
            </a:r>
            <a:r>
              <a:rPr lang="ro-RO" sz="3200" b="1" dirty="0">
                <a:latin typeface="Arial" charset="0"/>
                <a:ea typeface="Arial" charset="0"/>
                <a:cs typeface="Arial" charset="0"/>
              </a:rPr>
              <a:t>i</a:t>
            </a:r>
            <a:r>
              <a:rPr lang="en-US" sz="3200" b="1" dirty="0" err="1">
                <a:latin typeface="Arial" charset="0"/>
                <a:ea typeface="Arial" charset="0"/>
                <a:cs typeface="Arial" charset="0"/>
              </a:rPr>
              <a:t>dentificarea</a:t>
            </a:r>
            <a:r>
              <a:rPr lang="en-US" sz="3200" b="1" dirty="0">
                <a:latin typeface="Arial" charset="0"/>
                <a:ea typeface="Arial" charset="0"/>
                <a:cs typeface="Arial" charset="0"/>
              </a:rPr>
              <a:t> </a:t>
            </a:r>
            <a:r>
              <a:rPr lang="en-US" sz="3200" b="1" dirty="0" err="1">
                <a:latin typeface="Arial" charset="0"/>
                <a:ea typeface="Arial" charset="0"/>
                <a:cs typeface="Arial" charset="0"/>
              </a:rPr>
              <a:t>genomului</a:t>
            </a:r>
            <a:r>
              <a:rPr lang="en-US" sz="3200" b="1" dirty="0">
                <a:latin typeface="Arial" charset="0"/>
                <a:ea typeface="Arial" charset="0"/>
                <a:cs typeface="Arial" charset="0"/>
              </a:rPr>
              <a:t> </a:t>
            </a:r>
            <a:r>
              <a:rPr lang="en-US" sz="3200" b="1" dirty="0" err="1">
                <a:latin typeface="Arial" charset="0"/>
                <a:ea typeface="Arial" charset="0"/>
                <a:cs typeface="Arial" charset="0"/>
              </a:rPr>
              <a:t>virusului</a:t>
            </a:r>
            <a:r>
              <a:rPr lang="en-US" sz="3200" b="1" dirty="0">
                <a:latin typeface="Arial" charset="0"/>
                <a:ea typeface="Arial" charset="0"/>
                <a:cs typeface="Arial" charset="0"/>
              </a:rPr>
              <a:t> </a:t>
            </a:r>
            <a:r>
              <a:rPr lang="en-US" sz="3200" b="1" dirty="0" err="1">
                <a:latin typeface="Arial" charset="0"/>
                <a:ea typeface="Arial" charset="0"/>
                <a:cs typeface="Arial" charset="0"/>
              </a:rPr>
              <a:t>gripei</a:t>
            </a:r>
            <a:r>
              <a:rPr lang="en-US" sz="3200" b="1" dirty="0">
                <a:latin typeface="Arial" charset="0"/>
                <a:ea typeface="Arial" charset="0"/>
                <a:cs typeface="Arial" charset="0"/>
              </a:rPr>
              <a:t> </a:t>
            </a:r>
            <a:r>
              <a:rPr lang="en-US" sz="3200" b="1" dirty="0" err="1">
                <a:latin typeface="Arial" charset="0"/>
                <a:ea typeface="Arial" charset="0"/>
                <a:cs typeface="Arial" charset="0"/>
              </a:rPr>
              <a:t>aviare</a:t>
            </a:r>
            <a:r>
              <a:rPr lang="en-US" sz="3200" b="1" dirty="0">
                <a:latin typeface="Arial" charset="0"/>
                <a:ea typeface="Arial" charset="0"/>
                <a:cs typeface="Arial" charset="0"/>
              </a:rPr>
              <a:t> (</a:t>
            </a:r>
            <a:r>
              <a:rPr lang="en-US" sz="3200" b="1" dirty="0" err="1">
                <a:latin typeface="Arial" charset="0"/>
                <a:ea typeface="Arial" charset="0"/>
                <a:cs typeface="Arial" charset="0"/>
              </a:rPr>
              <a:t>proteina</a:t>
            </a:r>
            <a:r>
              <a:rPr lang="en-US" sz="3200" b="1" dirty="0">
                <a:latin typeface="Arial" charset="0"/>
                <a:ea typeface="Arial" charset="0"/>
                <a:cs typeface="Arial" charset="0"/>
              </a:rPr>
              <a:t> Matrix) </a:t>
            </a:r>
            <a:r>
              <a:rPr lang="en-US" sz="3200" b="1" dirty="0" err="1">
                <a:latin typeface="Arial" charset="0"/>
                <a:ea typeface="Arial" charset="0"/>
                <a:cs typeface="Arial" charset="0"/>
              </a:rPr>
              <a:t>prin</a:t>
            </a:r>
            <a:r>
              <a:rPr lang="en-US" sz="3200" b="1" dirty="0">
                <a:latin typeface="Arial" charset="0"/>
                <a:ea typeface="Arial" charset="0"/>
                <a:cs typeface="Arial" charset="0"/>
              </a:rPr>
              <a:t> </a:t>
            </a:r>
            <a:r>
              <a:rPr lang="ro-RO" sz="3200" b="1" dirty="0">
                <a:latin typeface="Arial" charset="0"/>
                <a:ea typeface="Arial" charset="0"/>
                <a:cs typeface="Arial" charset="0"/>
              </a:rPr>
              <a:t>Real Time </a:t>
            </a:r>
            <a:r>
              <a:rPr lang="en-US" sz="3200" b="1" dirty="0">
                <a:latin typeface="Arial" charset="0"/>
                <a:ea typeface="Arial" charset="0"/>
                <a:cs typeface="Arial" charset="0"/>
              </a:rPr>
              <a:t>RT-PCR.</a:t>
            </a:r>
            <a:endParaRPr lang="ro-RO" sz="3200" b="1" dirty="0">
              <a:latin typeface="Arial" charset="0"/>
              <a:ea typeface="Arial" charset="0"/>
              <a:cs typeface="Arial" charset="0"/>
            </a:endParaRPr>
          </a:p>
          <a:p>
            <a:pPr algn="just"/>
            <a:r>
              <a:rPr lang="en-US" sz="3200" b="1" dirty="0" err="1">
                <a:latin typeface="Arial" charset="0"/>
                <a:ea typeface="Arial" charset="0"/>
                <a:cs typeface="Arial" charset="0"/>
              </a:rPr>
              <a:t>Modelul</a:t>
            </a:r>
            <a:r>
              <a:rPr lang="en-US" sz="3200" b="1" dirty="0">
                <a:latin typeface="Arial" charset="0"/>
                <a:ea typeface="Arial" charset="0"/>
                <a:cs typeface="Arial" charset="0"/>
              </a:rPr>
              <a:t> experimental a </a:t>
            </a:r>
            <a:r>
              <a:rPr lang="en-US" sz="3200" b="1" dirty="0" err="1">
                <a:latin typeface="Arial" charset="0"/>
                <a:ea typeface="Arial" charset="0"/>
                <a:cs typeface="Arial" charset="0"/>
              </a:rPr>
              <a:t>fost</a:t>
            </a:r>
            <a:r>
              <a:rPr lang="en-US" sz="3200" b="1" dirty="0">
                <a:latin typeface="Arial" charset="0"/>
                <a:ea typeface="Arial" charset="0"/>
                <a:cs typeface="Arial" charset="0"/>
              </a:rPr>
              <a:t> </a:t>
            </a:r>
            <a:r>
              <a:rPr lang="ro-RO" sz="3200" b="1" dirty="0">
                <a:latin typeface="Arial" charset="0"/>
                <a:ea typeface="Arial" charset="0"/>
                <a:cs typeface="Arial" charset="0"/>
              </a:rPr>
              <a:t>planificat</a:t>
            </a:r>
            <a:r>
              <a:rPr lang="en-US" sz="3200" b="1" dirty="0">
                <a:latin typeface="Arial" charset="0"/>
                <a:ea typeface="Arial" charset="0"/>
                <a:cs typeface="Arial" charset="0"/>
              </a:rPr>
              <a:t>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două</a:t>
            </a:r>
            <a:r>
              <a:rPr lang="en-US" sz="3200" b="1" dirty="0">
                <a:latin typeface="Arial" charset="0"/>
                <a:ea typeface="Arial" charset="0"/>
                <a:cs typeface="Arial" charset="0"/>
              </a:rPr>
              <a:t> </a:t>
            </a:r>
            <a:r>
              <a:rPr lang="en-US" sz="3200" b="1" dirty="0" err="1">
                <a:latin typeface="Arial" charset="0"/>
                <a:ea typeface="Arial" charset="0"/>
                <a:cs typeface="Arial" charset="0"/>
              </a:rPr>
              <a:t>etape</a:t>
            </a:r>
            <a:r>
              <a:rPr lang="en-US" sz="3200" b="1" dirty="0">
                <a:latin typeface="Arial" charset="0"/>
                <a:ea typeface="Arial" charset="0"/>
                <a:cs typeface="Arial" charset="0"/>
              </a:rPr>
              <a:t>: </a:t>
            </a:r>
            <a:r>
              <a:rPr lang="en-US" sz="3200" b="1" dirty="0" err="1">
                <a:latin typeface="Arial" charset="0"/>
                <a:ea typeface="Arial" charset="0"/>
                <a:cs typeface="Arial" charset="0"/>
              </a:rPr>
              <a:t>faza</a:t>
            </a:r>
            <a:r>
              <a:rPr lang="en-US" sz="3200" b="1" dirty="0">
                <a:latin typeface="Arial" charset="0"/>
                <a:ea typeface="Arial" charset="0"/>
                <a:cs typeface="Arial" charset="0"/>
              </a:rPr>
              <a:t> pilot </a:t>
            </a:r>
            <a:r>
              <a:rPr lang="en-US" sz="3200" b="1" dirty="0" err="1">
                <a:latin typeface="Arial" charset="0"/>
                <a:ea typeface="Arial" charset="0"/>
                <a:cs typeface="Arial" charset="0"/>
              </a:rPr>
              <a:t>și</a:t>
            </a:r>
            <a:r>
              <a:rPr lang="en-US" sz="3200" b="1" dirty="0">
                <a:latin typeface="Arial" charset="0"/>
                <a:ea typeface="Arial" charset="0"/>
                <a:cs typeface="Arial" charset="0"/>
              </a:rPr>
              <a:t> </a:t>
            </a:r>
            <a:r>
              <a:rPr lang="en-US" sz="3200" b="1" dirty="0" err="1">
                <a:latin typeface="Arial" charset="0"/>
                <a:ea typeface="Arial" charset="0"/>
                <a:cs typeface="Arial" charset="0"/>
              </a:rPr>
              <a:t>faza</a:t>
            </a:r>
            <a:r>
              <a:rPr lang="en-US" sz="3200" b="1" dirty="0">
                <a:latin typeface="Arial" charset="0"/>
                <a:ea typeface="Arial" charset="0"/>
                <a:cs typeface="Arial" charset="0"/>
              </a:rPr>
              <a:t> </a:t>
            </a:r>
            <a:r>
              <a:rPr lang="en-US" sz="3200" b="1" dirty="0" err="1">
                <a:latin typeface="Arial" charset="0"/>
                <a:ea typeface="Arial" charset="0"/>
                <a:cs typeface="Arial" charset="0"/>
              </a:rPr>
              <a:t>săptămânală</a:t>
            </a:r>
            <a:r>
              <a:rPr lang="en-US" sz="3200" b="1" dirty="0">
                <a:latin typeface="Arial" charset="0"/>
                <a:ea typeface="Arial" charset="0"/>
                <a:cs typeface="Arial" charset="0"/>
              </a:rPr>
              <a:t>.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faza</a:t>
            </a:r>
            <a:r>
              <a:rPr lang="en-US" sz="3200" b="1" dirty="0">
                <a:latin typeface="Arial" charset="0"/>
                <a:ea typeface="Arial" charset="0"/>
                <a:cs typeface="Arial" charset="0"/>
              </a:rPr>
              <a:t> pilot, </a:t>
            </a:r>
            <a:r>
              <a:rPr lang="en-US" sz="3200" b="1" dirty="0" err="1">
                <a:latin typeface="Arial" charset="0"/>
                <a:ea typeface="Arial" charset="0"/>
                <a:cs typeface="Arial" charset="0"/>
              </a:rPr>
              <a:t>după</a:t>
            </a:r>
            <a:r>
              <a:rPr lang="en-US" sz="3200" b="1" dirty="0">
                <a:latin typeface="Arial" charset="0"/>
                <a:ea typeface="Arial" charset="0"/>
                <a:cs typeface="Arial" charset="0"/>
              </a:rPr>
              <a:t> </a:t>
            </a:r>
            <a:r>
              <a:rPr lang="en-US" sz="3200" b="1" dirty="0" err="1">
                <a:latin typeface="Arial" charset="0"/>
                <a:ea typeface="Arial" charset="0"/>
                <a:cs typeface="Arial" charset="0"/>
              </a:rPr>
              <a:t>contaminare</a:t>
            </a:r>
            <a:r>
              <a:rPr lang="en-US" sz="3200" b="1" dirty="0">
                <a:latin typeface="Arial" charset="0"/>
                <a:ea typeface="Arial" charset="0"/>
                <a:cs typeface="Arial" charset="0"/>
              </a:rPr>
              <a:t>, </a:t>
            </a:r>
            <a:r>
              <a:rPr lang="en-US" sz="3200" b="1" dirty="0" err="1">
                <a:latin typeface="Arial" charset="0"/>
                <a:ea typeface="Arial" charset="0"/>
                <a:cs typeface="Arial" charset="0"/>
              </a:rPr>
              <a:t>furajele</a:t>
            </a:r>
            <a:r>
              <a:rPr lang="en-US" sz="3200" b="1" dirty="0">
                <a:latin typeface="Arial" charset="0"/>
                <a:ea typeface="Arial" charset="0"/>
                <a:cs typeface="Arial" charset="0"/>
              </a:rPr>
              <a:t> au </a:t>
            </a:r>
            <a:r>
              <a:rPr lang="en-US" sz="3200" b="1" dirty="0" err="1">
                <a:latin typeface="Arial" charset="0"/>
                <a:ea typeface="Arial" charset="0"/>
                <a:cs typeface="Arial" charset="0"/>
              </a:rPr>
              <a:t>fost</a:t>
            </a:r>
            <a:r>
              <a:rPr lang="en-US" sz="3200" b="1" dirty="0">
                <a:latin typeface="Arial" charset="0"/>
                <a:ea typeface="Arial" charset="0"/>
                <a:cs typeface="Arial" charset="0"/>
              </a:rPr>
              <a:t> </a:t>
            </a:r>
            <a:r>
              <a:rPr lang="en-US" sz="3200" b="1" dirty="0" err="1">
                <a:latin typeface="Arial" charset="0"/>
                <a:ea typeface="Arial" charset="0"/>
                <a:cs typeface="Arial" charset="0"/>
              </a:rPr>
              <a:t>distribuite</a:t>
            </a:r>
            <a:r>
              <a:rPr lang="en-US" sz="3200" b="1" dirty="0">
                <a:latin typeface="Arial" charset="0"/>
                <a:ea typeface="Arial" charset="0"/>
                <a:cs typeface="Arial" charset="0"/>
              </a:rPr>
              <a:t> </a:t>
            </a:r>
            <a:r>
              <a:rPr lang="en-US" sz="3200" b="1" dirty="0" err="1">
                <a:latin typeface="Arial" charset="0"/>
                <a:ea typeface="Arial" charset="0"/>
                <a:cs typeface="Arial" charset="0"/>
              </a:rPr>
              <a:t>într</a:t>
            </a:r>
            <a:r>
              <a:rPr lang="en-US" sz="3200" b="1" dirty="0">
                <a:latin typeface="Arial" charset="0"/>
                <a:ea typeface="Arial" charset="0"/>
                <a:cs typeface="Arial" charset="0"/>
              </a:rPr>
              <a:t>-un total de 48 de </a:t>
            </a:r>
            <a:r>
              <a:rPr lang="en-US" sz="3200" b="1" dirty="0" err="1">
                <a:latin typeface="Arial" charset="0"/>
                <a:ea typeface="Arial" charset="0"/>
                <a:cs typeface="Arial" charset="0"/>
              </a:rPr>
              <a:t>plăci</a:t>
            </a:r>
            <a:r>
              <a:rPr lang="en-US" sz="3200" b="1" dirty="0">
                <a:latin typeface="Arial" charset="0"/>
                <a:ea typeface="Arial" charset="0"/>
                <a:cs typeface="Arial" charset="0"/>
              </a:rPr>
              <a:t> Petri,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cantitate</a:t>
            </a:r>
            <a:r>
              <a:rPr lang="en-US" sz="3200" b="1" dirty="0">
                <a:latin typeface="Arial" charset="0"/>
                <a:ea typeface="Arial" charset="0"/>
                <a:cs typeface="Arial" charset="0"/>
              </a:rPr>
              <a:t> de 10 </a:t>
            </a:r>
            <a:r>
              <a:rPr lang="en-US" sz="3200" b="1" dirty="0" err="1">
                <a:latin typeface="Arial" charset="0"/>
                <a:ea typeface="Arial" charset="0"/>
                <a:cs typeface="Arial" charset="0"/>
              </a:rPr>
              <a:t>grame</a:t>
            </a:r>
            <a:r>
              <a:rPr lang="en-US" sz="3200" b="1" dirty="0">
                <a:latin typeface="Arial" charset="0"/>
                <a:ea typeface="Arial" charset="0"/>
                <a:cs typeface="Arial" charset="0"/>
              </a:rPr>
              <a:t>/</a:t>
            </a:r>
            <a:r>
              <a:rPr lang="en-US" sz="3200" b="1" dirty="0" err="1">
                <a:latin typeface="Arial" charset="0"/>
                <a:ea typeface="Arial" charset="0"/>
                <a:cs typeface="Arial" charset="0"/>
              </a:rPr>
              <a:t>placă</a:t>
            </a:r>
            <a:r>
              <a:rPr lang="en-US" sz="3200" b="1" dirty="0">
                <a:latin typeface="Arial" charset="0"/>
                <a:ea typeface="Arial" charset="0"/>
                <a:cs typeface="Arial" charset="0"/>
              </a:rPr>
              <a:t>. </a:t>
            </a:r>
            <a:r>
              <a:rPr lang="en-US" sz="3200" b="1" dirty="0" err="1">
                <a:latin typeface="Arial" charset="0"/>
                <a:ea typeface="Arial" charset="0"/>
                <a:cs typeface="Arial" charset="0"/>
              </a:rPr>
              <a:t>Plăcile</a:t>
            </a:r>
            <a:r>
              <a:rPr lang="en-US" sz="3200" b="1" dirty="0">
                <a:latin typeface="Arial" charset="0"/>
                <a:ea typeface="Arial" charset="0"/>
                <a:cs typeface="Arial" charset="0"/>
              </a:rPr>
              <a:t> au </a:t>
            </a:r>
            <a:r>
              <a:rPr lang="en-US" sz="3200" b="1" dirty="0" err="1">
                <a:latin typeface="Arial" charset="0"/>
                <a:ea typeface="Arial" charset="0"/>
                <a:cs typeface="Arial" charset="0"/>
              </a:rPr>
              <a:t>fost</a:t>
            </a:r>
            <a:r>
              <a:rPr lang="en-US" sz="3200" b="1" dirty="0">
                <a:latin typeface="Arial" charset="0"/>
                <a:ea typeface="Arial" charset="0"/>
                <a:cs typeface="Arial" charset="0"/>
              </a:rPr>
              <a:t> </a:t>
            </a:r>
            <a:r>
              <a:rPr lang="en-US" sz="3200" b="1" dirty="0" err="1">
                <a:latin typeface="Arial" charset="0"/>
                <a:ea typeface="Arial" charset="0"/>
                <a:cs typeface="Arial" charset="0"/>
              </a:rPr>
              <a:t>distribuite</a:t>
            </a:r>
            <a:r>
              <a:rPr lang="en-US" sz="3200" b="1" dirty="0">
                <a:latin typeface="Arial" charset="0"/>
                <a:ea typeface="Arial" charset="0"/>
                <a:cs typeface="Arial" charset="0"/>
              </a:rPr>
              <a:t> la 22°C (12 </a:t>
            </a:r>
            <a:r>
              <a:rPr lang="en-US" sz="3200" b="1" dirty="0" err="1">
                <a:latin typeface="Arial" charset="0"/>
                <a:ea typeface="Arial" charset="0"/>
                <a:cs typeface="Arial" charset="0"/>
              </a:rPr>
              <a:t>plăci</a:t>
            </a:r>
            <a:r>
              <a:rPr lang="en-US" sz="3200" b="1" dirty="0">
                <a:latin typeface="Arial" charset="0"/>
                <a:ea typeface="Arial" charset="0"/>
                <a:cs typeface="Arial" charset="0"/>
              </a:rPr>
              <a:t> cu </a:t>
            </a:r>
            <a:r>
              <a:rPr lang="en-US" sz="3200" b="1" dirty="0" err="1">
                <a:latin typeface="Arial" charset="0"/>
                <a:ea typeface="Arial" charset="0"/>
                <a:cs typeface="Arial" charset="0"/>
              </a:rPr>
              <a:t>furaj</a:t>
            </a:r>
            <a:r>
              <a:rPr lang="en-US" sz="3200" b="1" dirty="0">
                <a:latin typeface="Arial" charset="0"/>
                <a:ea typeface="Arial" charset="0"/>
                <a:cs typeface="Arial" charset="0"/>
              </a:rPr>
              <a:t> </a:t>
            </a:r>
            <a:r>
              <a:rPr lang="ro-RO" sz="3200" b="1" dirty="0">
                <a:latin typeface="Arial" charset="0"/>
                <a:ea typeface="Arial" charset="0"/>
                <a:cs typeface="Arial" charset="0"/>
              </a:rPr>
              <a:t>făinos </a:t>
            </a:r>
            <a:r>
              <a:rPr lang="en-US" sz="3200" b="1" dirty="0" err="1">
                <a:latin typeface="Arial" charset="0"/>
                <a:ea typeface="Arial" charset="0"/>
                <a:cs typeface="Arial" charset="0"/>
              </a:rPr>
              <a:t>și</a:t>
            </a:r>
            <a:r>
              <a:rPr lang="en-US" sz="3200" b="1" dirty="0">
                <a:latin typeface="Arial" charset="0"/>
                <a:ea typeface="Arial" charset="0"/>
                <a:cs typeface="Arial" charset="0"/>
              </a:rPr>
              <a:t> 12 </a:t>
            </a:r>
            <a:r>
              <a:rPr lang="en-US" sz="3200" b="1" dirty="0" err="1">
                <a:latin typeface="Arial" charset="0"/>
                <a:ea typeface="Arial" charset="0"/>
                <a:cs typeface="Arial" charset="0"/>
              </a:rPr>
              <a:t>plăci</a:t>
            </a:r>
            <a:r>
              <a:rPr lang="en-US" sz="3200" b="1" dirty="0">
                <a:latin typeface="Arial" charset="0"/>
                <a:ea typeface="Arial" charset="0"/>
                <a:cs typeface="Arial" charset="0"/>
              </a:rPr>
              <a:t> cu </a:t>
            </a:r>
            <a:r>
              <a:rPr lang="en-US" sz="3200" b="1" dirty="0" err="1">
                <a:latin typeface="Arial" charset="0"/>
                <a:ea typeface="Arial" charset="0"/>
                <a:cs typeface="Arial" charset="0"/>
              </a:rPr>
              <a:t>furaj</a:t>
            </a:r>
            <a:r>
              <a:rPr lang="en-US" sz="3200" b="1" dirty="0">
                <a:latin typeface="Arial" charset="0"/>
                <a:ea typeface="Arial" charset="0"/>
                <a:cs typeface="Arial" charset="0"/>
              </a:rPr>
              <a:t> </a:t>
            </a:r>
            <a:r>
              <a:rPr lang="en-US" sz="3200" b="1" dirty="0" err="1">
                <a:latin typeface="Arial" charset="0"/>
                <a:ea typeface="Arial" charset="0"/>
                <a:cs typeface="Arial" charset="0"/>
              </a:rPr>
              <a:t>granulat</a:t>
            </a:r>
            <a:r>
              <a:rPr lang="en-US" sz="3200" b="1" dirty="0">
                <a:latin typeface="Arial" charset="0"/>
                <a:ea typeface="Arial" charset="0"/>
                <a:cs typeface="Arial" charset="0"/>
              </a:rPr>
              <a:t>) </a:t>
            </a:r>
            <a:r>
              <a:rPr lang="en-US" sz="3200" b="1" dirty="0" err="1">
                <a:latin typeface="Arial" charset="0"/>
                <a:ea typeface="Arial" charset="0"/>
                <a:cs typeface="Arial" charset="0"/>
              </a:rPr>
              <a:t>și</a:t>
            </a:r>
            <a:r>
              <a:rPr lang="en-US" sz="3200" b="1" dirty="0">
                <a:latin typeface="Arial" charset="0"/>
                <a:ea typeface="Arial" charset="0"/>
                <a:cs typeface="Arial" charset="0"/>
              </a:rPr>
              <a:t> 37°C (12 </a:t>
            </a:r>
            <a:r>
              <a:rPr lang="en-US" sz="3200" b="1" dirty="0" err="1">
                <a:latin typeface="Arial" charset="0"/>
                <a:ea typeface="Arial" charset="0"/>
                <a:cs typeface="Arial" charset="0"/>
              </a:rPr>
              <a:t>plăci</a:t>
            </a:r>
            <a:r>
              <a:rPr lang="en-US" sz="3200" b="1" dirty="0">
                <a:latin typeface="Arial" charset="0"/>
                <a:ea typeface="Arial" charset="0"/>
                <a:cs typeface="Arial" charset="0"/>
              </a:rPr>
              <a:t> cu fur</a:t>
            </a:r>
            <a:r>
              <a:rPr lang="ro-RO" sz="3200" b="1" dirty="0">
                <a:latin typeface="Arial" charset="0"/>
                <a:ea typeface="Arial" charset="0"/>
                <a:cs typeface="Arial" charset="0"/>
              </a:rPr>
              <a:t>aj făinos</a:t>
            </a:r>
            <a:r>
              <a:rPr lang="en-US" sz="3200" b="1" dirty="0">
                <a:latin typeface="Arial" charset="0"/>
                <a:ea typeface="Arial" charset="0"/>
                <a:cs typeface="Arial" charset="0"/>
              </a:rPr>
              <a:t> </a:t>
            </a:r>
            <a:r>
              <a:rPr lang="en-US" sz="3200" b="1" dirty="0" err="1">
                <a:latin typeface="Arial" charset="0"/>
                <a:ea typeface="Arial" charset="0"/>
                <a:cs typeface="Arial" charset="0"/>
              </a:rPr>
              <a:t>și</a:t>
            </a:r>
            <a:r>
              <a:rPr lang="en-US" sz="3200" b="1" dirty="0">
                <a:latin typeface="Arial" charset="0"/>
                <a:ea typeface="Arial" charset="0"/>
                <a:cs typeface="Arial" charset="0"/>
              </a:rPr>
              <a:t> 12 </a:t>
            </a:r>
            <a:r>
              <a:rPr lang="en-US" sz="3200" b="1" dirty="0" err="1">
                <a:latin typeface="Arial" charset="0"/>
                <a:ea typeface="Arial" charset="0"/>
                <a:cs typeface="Arial" charset="0"/>
              </a:rPr>
              <a:t>plăci</a:t>
            </a:r>
            <a:r>
              <a:rPr lang="en-US" sz="3200" b="1" dirty="0">
                <a:latin typeface="Arial" charset="0"/>
                <a:ea typeface="Arial" charset="0"/>
                <a:cs typeface="Arial" charset="0"/>
              </a:rPr>
              <a:t> cu </a:t>
            </a:r>
            <a:r>
              <a:rPr lang="en-US" sz="3200" b="1" dirty="0" err="1">
                <a:latin typeface="Arial" charset="0"/>
                <a:ea typeface="Arial" charset="0"/>
                <a:cs typeface="Arial" charset="0"/>
              </a:rPr>
              <a:t>furaj</a:t>
            </a:r>
            <a:r>
              <a:rPr lang="en-US" sz="3200" b="1" dirty="0">
                <a:latin typeface="Arial" charset="0"/>
                <a:ea typeface="Arial" charset="0"/>
                <a:cs typeface="Arial" charset="0"/>
              </a:rPr>
              <a:t> </a:t>
            </a:r>
            <a:r>
              <a:rPr lang="en-US" sz="3200" b="1" dirty="0" err="1">
                <a:latin typeface="Arial" charset="0"/>
                <a:ea typeface="Arial" charset="0"/>
                <a:cs typeface="Arial" charset="0"/>
              </a:rPr>
              <a:t>granulat</a:t>
            </a:r>
            <a:r>
              <a:rPr lang="en-US" sz="3200" b="1" dirty="0">
                <a:latin typeface="Arial" charset="0"/>
                <a:ea typeface="Arial" charset="0"/>
                <a:cs typeface="Arial" charset="0"/>
              </a:rPr>
              <a:t>). </a:t>
            </a:r>
            <a:r>
              <a:rPr lang="en-US" sz="3200" b="1" dirty="0" err="1">
                <a:latin typeface="Arial" charset="0"/>
                <a:ea typeface="Arial" charset="0"/>
                <a:cs typeface="Arial" charset="0"/>
              </a:rPr>
              <a:t>Datorită</a:t>
            </a:r>
            <a:r>
              <a:rPr lang="en-US" sz="3200" b="1" dirty="0">
                <a:latin typeface="Arial" charset="0"/>
                <a:ea typeface="Arial" charset="0"/>
                <a:cs typeface="Arial" charset="0"/>
              </a:rPr>
              <a:t> </a:t>
            </a:r>
            <a:r>
              <a:rPr lang="en-US" sz="3200" b="1" dirty="0" err="1">
                <a:latin typeface="Arial" charset="0"/>
                <a:ea typeface="Arial" charset="0"/>
                <a:cs typeface="Arial" charset="0"/>
              </a:rPr>
              <a:t>presupunerii</a:t>
            </a:r>
            <a:r>
              <a:rPr lang="en-US" sz="3200" b="1" dirty="0">
                <a:latin typeface="Arial" charset="0"/>
                <a:ea typeface="Arial" charset="0"/>
                <a:cs typeface="Arial" charset="0"/>
              </a:rPr>
              <a:t> </a:t>
            </a:r>
            <a:r>
              <a:rPr lang="en-US" sz="3200" b="1" dirty="0" err="1">
                <a:latin typeface="Arial" charset="0"/>
                <a:ea typeface="Arial" charset="0"/>
                <a:cs typeface="Arial" charset="0"/>
              </a:rPr>
              <a:t>rezonabile</a:t>
            </a:r>
            <a:r>
              <a:rPr lang="en-US" sz="3200" b="1" dirty="0">
                <a:latin typeface="Arial" charset="0"/>
                <a:ea typeface="Arial" charset="0"/>
                <a:cs typeface="Arial" charset="0"/>
              </a:rPr>
              <a:t> </a:t>
            </a:r>
            <a:r>
              <a:rPr lang="en-US" sz="3200" b="1" dirty="0" err="1">
                <a:latin typeface="Arial" charset="0"/>
                <a:ea typeface="Arial" charset="0"/>
                <a:cs typeface="Arial" charset="0"/>
              </a:rPr>
              <a:t>că</a:t>
            </a:r>
            <a:r>
              <a:rPr lang="en-US" sz="3200" b="1" dirty="0">
                <a:latin typeface="Arial" charset="0"/>
                <a:ea typeface="Arial" charset="0"/>
                <a:cs typeface="Arial" charset="0"/>
              </a:rPr>
              <a:t> </a:t>
            </a:r>
            <a:r>
              <a:rPr lang="en-US" sz="3200" b="1" dirty="0" err="1">
                <a:latin typeface="Arial" charset="0"/>
                <a:ea typeface="Arial" charset="0"/>
                <a:cs typeface="Arial" charset="0"/>
              </a:rPr>
              <a:t>virusul</a:t>
            </a:r>
            <a:r>
              <a:rPr lang="en-US" sz="3200" b="1" dirty="0">
                <a:latin typeface="Arial" charset="0"/>
                <a:ea typeface="Arial" charset="0"/>
                <a:cs typeface="Arial" charset="0"/>
              </a:rPr>
              <a:t> </a:t>
            </a:r>
            <a:r>
              <a:rPr lang="en-US" sz="3200" b="1" dirty="0" err="1">
                <a:latin typeface="Arial" charset="0"/>
                <a:ea typeface="Arial" charset="0"/>
                <a:cs typeface="Arial" charset="0"/>
              </a:rPr>
              <a:t>este</a:t>
            </a:r>
            <a:r>
              <a:rPr lang="en-US" sz="3200" b="1" dirty="0">
                <a:latin typeface="Arial" charset="0"/>
                <a:ea typeface="Arial" charset="0"/>
                <a:cs typeface="Arial" charset="0"/>
              </a:rPr>
              <a:t> </a:t>
            </a:r>
            <a:r>
              <a:rPr lang="en-US" sz="3200" b="1" dirty="0" err="1">
                <a:latin typeface="Arial" charset="0"/>
                <a:ea typeface="Arial" charset="0"/>
                <a:cs typeface="Arial" charset="0"/>
              </a:rPr>
              <a:t>stabil</a:t>
            </a:r>
            <a:r>
              <a:rPr lang="en-US" sz="3200" b="1" dirty="0">
                <a:latin typeface="Arial" charset="0"/>
                <a:ea typeface="Arial" charset="0"/>
                <a:cs typeface="Arial" charset="0"/>
              </a:rPr>
              <a:t> </a:t>
            </a:r>
            <a:r>
              <a:rPr lang="en-US" sz="3200" b="1" dirty="0" err="1">
                <a:latin typeface="Arial" charset="0"/>
                <a:ea typeface="Arial" charset="0"/>
                <a:cs typeface="Arial" charset="0"/>
              </a:rPr>
              <a:t>pentru</a:t>
            </a:r>
            <a:r>
              <a:rPr lang="en-US" sz="3200" b="1" dirty="0">
                <a:latin typeface="Arial" charset="0"/>
                <a:ea typeface="Arial" charset="0"/>
                <a:cs typeface="Arial" charset="0"/>
              </a:rPr>
              <a:t> o </a:t>
            </a:r>
            <a:r>
              <a:rPr lang="en-US" sz="3200" b="1" dirty="0" err="1">
                <a:latin typeface="Arial" charset="0"/>
                <a:ea typeface="Arial" charset="0"/>
                <a:cs typeface="Arial" charset="0"/>
              </a:rPr>
              <a:t>perioadă</a:t>
            </a:r>
            <a:r>
              <a:rPr lang="en-US" sz="3200" b="1" dirty="0">
                <a:latin typeface="Arial" charset="0"/>
                <a:ea typeface="Arial" charset="0"/>
                <a:cs typeface="Arial" charset="0"/>
              </a:rPr>
              <a:t> </a:t>
            </a:r>
            <a:r>
              <a:rPr lang="en-US" sz="3200" b="1" dirty="0" err="1">
                <a:latin typeface="Arial" charset="0"/>
                <a:ea typeface="Arial" charset="0"/>
                <a:cs typeface="Arial" charset="0"/>
              </a:rPr>
              <a:t>lungă</a:t>
            </a:r>
            <a:r>
              <a:rPr lang="en-US" sz="3200" b="1" dirty="0">
                <a:latin typeface="Arial" charset="0"/>
                <a:ea typeface="Arial" charset="0"/>
                <a:cs typeface="Arial" charset="0"/>
              </a:rPr>
              <a:t> de </a:t>
            </a:r>
            <a:r>
              <a:rPr lang="en-US" sz="3200" b="1" dirty="0" err="1">
                <a:latin typeface="Arial" charset="0"/>
                <a:ea typeface="Arial" charset="0"/>
                <a:cs typeface="Arial" charset="0"/>
              </a:rPr>
              <a:t>timp</a:t>
            </a:r>
            <a:r>
              <a:rPr lang="en-US" sz="3200" b="1" dirty="0">
                <a:latin typeface="Arial" charset="0"/>
                <a:ea typeface="Arial" charset="0"/>
                <a:cs typeface="Arial" charset="0"/>
              </a:rPr>
              <a:t> la </a:t>
            </a:r>
            <a:r>
              <a:rPr lang="en-US" sz="3200" b="1" dirty="0" err="1">
                <a:latin typeface="Arial" charset="0"/>
                <a:ea typeface="Arial" charset="0"/>
                <a:cs typeface="Arial" charset="0"/>
              </a:rPr>
              <a:t>temperaturi</a:t>
            </a:r>
            <a:r>
              <a:rPr lang="en-US" sz="3200" b="1" dirty="0">
                <a:latin typeface="Arial" charset="0"/>
                <a:ea typeface="Arial" charset="0"/>
                <a:cs typeface="Arial" charset="0"/>
              </a:rPr>
              <a:t> </a:t>
            </a:r>
            <a:r>
              <a:rPr lang="en-US" sz="3200" b="1" dirty="0" err="1">
                <a:latin typeface="Arial" charset="0"/>
                <a:ea typeface="Arial" charset="0"/>
                <a:cs typeface="Arial" charset="0"/>
              </a:rPr>
              <a:t>scăzute</a:t>
            </a:r>
            <a:r>
              <a:rPr lang="en-US" sz="3200" b="1" dirty="0">
                <a:latin typeface="Arial" charset="0"/>
                <a:ea typeface="Arial" charset="0"/>
                <a:cs typeface="Arial" charset="0"/>
              </a:rPr>
              <a:t>, nu s-a </a:t>
            </a:r>
            <a:r>
              <a:rPr lang="en-US" sz="3200" b="1" dirty="0" err="1">
                <a:latin typeface="Arial" charset="0"/>
                <a:ea typeface="Arial" charset="0"/>
                <a:cs typeface="Arial" charset="0"/>
              </a:rPr>
              <a:t>efectuat</a:t>
            </a:r>
            <a:r>
              <a:rPr lang="en-US" sz="3200" b="1" dirty="0">
                <a:latin typeface="Arial" charset="0"/>
                <a:ea typeface="Arial" charset="0"/>
                <a:cs typeface="Arial" charset="0"/>
              </a:rPr>
              <a:t> </a:t>
            </a:r>
            <a:r>
              <a:rPr lang="en-US" sz="3200" b="1" dirty="0" err="1">
                <a:latin typeface="Arial" charset="0"/>
                <a:ea typeface="Arial" charset="0"/>
                <a:cs typeface="Arial" charset="0"/>
              </a:rPr>
              <a:t>niciun</a:t>
            </a:r>
            <a:r>
              <a:rPr lang="en-US" sz="3200" b="1" dirty="0">
                <a:latin typeface="Arial" charset="0"/>
                <a:ea typeface="Arial" charset="0"/>
                <a:cs typeface="Arial" charset="0"/>
              </a:rPr>
              <a:t> experiment pe </a:t>
            </a:r>
            <a:r>
              <a:rPr lang="en-US" sz="3200" b="1" dirty="0" err="1">
                <a:latin typeface="Arial" charset="0"/>
                <a:ea typeface="Arial" charset="0"/>
                <a:cs typeface="Arial" charset="0"/>
              </a:rPr>
              <a:t>furaje</a:t>
            </a:r>
            <a:r>
              <a:rPr lang="en-US" sz="3200" b="1" dirty="0">
                <a:latin typeface="Arial" charset="0"/>
                <a:ea typeface="Arial" charset="0"/>
                <a:cs typeface="Arial" charset="0"/>
              </a:rPr>
              <a:t> </a:t>
            </a:r>
            <a:r>
              <a:rPr lang="en-US" sz="3200" b="1" dirty="0" err="1">
                <a:latin typeface="Arial" charset="0"/>
                <a:ea typeface="Arial" charset="0"/>
                <a:cs typeface="Arial" charset="0"/>
              </a:rPr>
              <a:t>menținute</a:t>
            </a:r>
            <a:r>
              <a:rPr lang="en-US" sz="3200" b="1" dirty="0">
                <a:latin typeface="Arial" charset="0"/>
                <a:ea typeface="Arial" charset="0"/>
                <a:cs typeface="Arial" charset="0"/>
              </a:rPr>
              <a:t> la -20°C. </a:t>
            </a:r>
            <a:r>
              <a:rPr lang="en-US" sz="3200" b="1" dirty="0" err="1">
                <a:latin typeface="Arial" charset="0"/>
                <a:ea typeface="Arial" charset="0"/>
                <a:cs typeface="Arial" charset="0"/>
              </a:rPr>
              <a:t>Începând</a:t>
            </a:r>
            <a:r>
              <a:rPr lang="en-US" sz="3200" b="1" dirty="0">
                <a:latin typeface="Arial" charset="0"/>
                <a:ea typeface="Arial" charset="0"/>
                <a:cs typeface="Arial" charset="0"/>
              </a:rPr>
              <a:t> cu </a:t>
            </a:r>
            <a:r>
              <a:rPr lang="en-US" sz="3200" b="1" dirty="0" err="1">
                <a:latin typeface="Arial" charset="0"/>
                <a:ea typeface="Arial" charset="0"/>
                <a:cs typeface="Arial" charset="0"/>
              </a:rPr>
              <a:t>ziua</a:t>
            </a:r>
            <a:r>
              <a:rPr lang="en-US" sz="3200" b="1" dirty="0">
                <a:latin typeface="Arial" charset="0"/>
                <a:ea typeface="Arial" charset="0"/>
                <a:cs typeface="Arial" charset="0"/>
              </a:rPr>
              <a:t> 3, </a:t>
            </a:r>
            <a:r>
              <a:rPr lang="en-US" sz="3200" b="1" dirty="0" err="1">
                <a:latin typeface="Arial" charset="0"/>
                <a:ea typeface="Arial" charset="0"/>
                <a:cs typeface="Arial" charset="0"/>
              </a:rPr>
              <a:t>trei</a:t>
            </a:r>
            <a:r>
              <a:rPr lang="en-US" sz="3200" b="1" dirty="0">
                <a:latin typeface="Arial" charset="0"/>
                <a:ea typeface="Arial" charset="0"/>
                <a:cs typeface="Arial" charset="0"/>
              </a:rPr>
              <a:t> </a:t>
            </a:r>
            <a:r>
              <a:rPr lang="en-US" sz="3200" b="1" dirty="0" err="1">
                <a:latin typeface="Arial" charset="0"/>
                <a:ea typeface="Arial" charset="0"/>
                <a:cs typeface="Arial" charset="0"/>
              </a:rPr>
              <a:t>plăci</a:t>
            </a:r>
            <a:r>
              <a:rPr lang="en-US" sz="3200" b="1" dirty="0">
                <a:latin typeface="Arial" charset="0"/>
                <a:ea typeface="Arial" charset="0"/>
                <a:cs typeface="Arial" charset="0"/>
              </a:rPr>
              <a:t> Petri au </a:t>
            </a:r>
            <a:r>
              <a:rPr lang="en-US" sz="3200" b="1" dirty="0" err="1">
                <a:latin typeface="Arial" charset="0"/>
                <a:ea typeface="Arial" charset="0"/>
                <a:cs typeface="Arial" charset="0"/>
              </a:rPr>
              <a:t>fost</a:t>
            </a:r>
            <a:r>
              <a:rPr lang="en-US" sz="3200" b="1" dirty="0">
                <a:latin typeface="Arial" charset="0"/>
                <a:ea typeface="Arial" charset="0"/>
                <a:cs typeface="Arial" charset="0"/>
              </a:rPr>
              <a:t> </a:t>
            </a:r>
            <a:r>
              <a:rPr lang="en-US" sz="3200" b="1" dirty="0" err="1">
                <a:latin typeface="Arial" charset="0"/>
                <a:ea typeface="Arial" charset="0"/>
                <a:cs typeface="Arial" charset="0"/>
              </a:rPr>
              <a:t>extrase</a:t>
            </a:r>
            <a:r>
              <a:rPr lang="en-US" sz="3200" b="1" dirty="0">
                <a:latin typeface="Arial" charset="0"/>
                <a:ea typeface="Arial" charset="0"/>
                <a:cs typeface="Arial" charset="0"/>
              </a:rPr>
              <a:t> de la 22°C </a:t>
            </a:r>
            <a:r>
              <a:rPr lang="en-US" sz="3200" b="1" dirty="0" err="1">
                <a:latin typeface="Arial" charset="0"/>
                <a:ea typeface="Arial" charset="0"/>
                <a:cs typeface="Arial" charset="0"/>
              </a:rPr>
              <a:t>și</a:t>
            </a:r>
            <a:r>
              <a:rPr lang="en-US" sz="3200" b="1" dirty="0">
                <a:latin typeface="Arial" charset="0"/>
                <a:ea typeface="Arial" charset="0"/>
                <a:cs typeface="Arial" charset="0"/>
              </a:rPr>
              <a:t>, </a:t>
            </a:r>
            <a:r>
              <a:rPr lang="en-US" sz="3200" b="1" dirty="0" err="1">
                <a:latin typeface="Arial" charset="0"/>
                <a:ea typeface="Arial" charset="0"/>
                <a:cs typeface="Arial" charset="0"/>
              </a:rPr>
              <a:t>respectiv</a:t>
            </a:r>
            <a:r>
              <a:rPr lang="en-US" sz="3200" b="1" dirty="0">
                <a:latin typeface="Arial" charset="0"/>
                <a:ea typeface="Arial" charset="0"/>
                <a:cs typeface="Arial" charset="0"/>
              </a:rPr>
              <a:t>, 37°C </a:t>
            </a:r>
            <a:r>
              <a:rPr lang="en-US" sz="3200" b="1" dirty="0" err="1">
                <a:latin typeface="Arial" charset="0"/>
                <a:ea typeface="Arial" charset="0"/>
                <a:cs typeface="Arial" charset="0"/>
              </a:rPr>
              <a:t>și</a:t>
            </a:r>
            <a:r>
              <a:rPr lang="en-US" sz="3200" b="1" dirty="0">
                <a:latin typeface="Arial" charset="0"/>
                <a:ea typeface="Arial" charset="0"/>
                <a:cs typeface="Arial" charset="0"/>
              </a:rPr>
              <a:t> testate </a:t>
            </a:r>
            <a:r>
              <a:rPr lang="en-US" sz="3200" b="1" dirty="0" err="1">
                <a:latin typeface="Arial" charset="0"/>
                <a:ea typeface="Arial" charset="0"/>
                <a:cs typeface="Arial" charset="0"/>
              </a:rPr>
              <a:t>prin</a:t>
            </a:r>
            <a:r>
              <a:rPr lang="en-US" sz="3200" b="1" dirty="0">
                <a:latin typeface="Arial" charset="0"/>
                <a:ea typeface="Arial" charset="0"/>
                <a:cs typeface="Arial" charset="0"/>
              </a:rPr>
              <a:t> </a:t>
            </a:r>
            <a:r>
              <a:rPr lang="en-US" sz="3200" b="1" dirty="0" err="1">
                <a:latin typeface="Arial" charset="0"/>
                <a:ea typeface="Arial" charset="0"/>
                <a:cs typeface="Arial" charset="0"/>
              </a:rPr>
              <a:t>izolare</a:t>
            </a:r>
            <a:r>
              <a:rPr lang="en-US" sz="3200" b="1" dirty="0">
                <a:latin typeface="Arial" charset="0"/>
                <a:ea typeface="Arial" charset="0"/>
                <a:cs typeface="Arial" charset="0"/>
              </a:rPr>
              <a:t> </a:t>
            </a:r>
            <a:r>
              <a:rPr lang="en-US" sz="3200" b="1" dirty="0" err="1">
                <a:latin typeface="Arial" charset="0"/>
                <a:ea typeface="Arial" charset="0"/>
                <a:cs typeface="Arial" charset="0"/>
              </a:rPr>
              <a:t>virală</a:t>
            </a:r>
            <a:r>
              <a:rPr lang="en-US" sz="3200" b="1" dirty="0">
                <a:latin typeface="Arial" charset="0"/>
                <a:ea typeface="Arial" charset="0"/>
                <a:cs typeface="Arial" charset="0"/>
              </a:rPr>
              <a:t> </a:t>
            </a:r>
            <a:r>
              <a:rPr lang="en-US" sz="3200" b="1" dirty="0" err="1">
                <a:latin typeface="Arial" charset="0"/>
                <a:ea typeface="Arial" charset="0"/>
                <a:cs typeface="Arial" charset="0"/>
              </a:rPr>
              <a:t>și</a:t>
            </a:r>
            <a:r>
              <a:rPr lang="en-US" sz="3200" b="1" dirty="0">
                <a:latin typeface="Arial" charset="0"/>
                <a:ea typeface="Arial" charset="0"/>
                <a:cs typeface="Arial" charset="0"/>
              </a:rPr>
              <a:t> RT-PCR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timp</a:t>
            </a:r>
            <a:r>
              <a:rPr lang="en-US" sz="3200" b="1" dirty="0">
                <a:latin typeface="Arial" charset="0"/>
                <a:ea typeface="Arial" charset="0"/>
                <a:cs typeface="Arial" charset="0"/>
              </a:rPr>
              <a:t> real. </a:t>
            </a:r>
            <a:r>
              <a:rPr lang="en-US" sz="3200" b="1" dirty="0" err="1">
                <a:latin typeface="Arial" charset="0"/>
                <a:ea typeface="Arial" charset="0"/>
                <a:cs typeface="Arial" charset="0"/>
              </a:rPr>
              <a:t>Pentru</a:t>
            </a:r>
            <a:r>
              <a:rPr lang="en-US" sz="3200" b="1" dirty="0">
                <a:latin typeface="Arial" charset="0"/>
                <a:ea typeface="Arial" charset="0"/>
                <a:cs typeface="Arial" charset="0"/>
              </a:rPr>
              <a:t> </a:t>
            </a:r>
            <a:r>
              <a:rPr lang="en-US" sz="3200" b="1" dirty="0" err="1">
                <a:latin typeface="Arial" charset="0"/>
                <a:ea typeface="Arial" charset="0"/>
                <a:cs typeface="Arial" charset="0"/>
              </a:rPr>
              <a:t>faza</a:t>
            </a:r>
            <a:r>
              <a:rPr lang="en-US" sz="3200" b="1" dirty="0">
                <a:latin typeface="Arial" charset="0"/>
                <a:ea typeface="Arial" charset="0"/>
                <a:cs typeface="Arial" charset="0"/>
              </a:rPr>
              <a:t> </a:t>
            </a:r>
            <a:r>
              <a:rPr lang="en-US" sz="3200" b="1" dirty="0" err="1">
                <a:latin typeface="Arial" charset="0"/>
                <a:ea typeface="Arial" charset="0"/>
                <a:cs typeface="Arial" charset="0"/>
              </a:rPr>
              <a:t>săptămânală</a:t>
            </a:r>
            <a:r>
              <a:rPr lang="en-US" sz="3200" b="1" dirty="0">
                <a:latin typeface="Arial" charset="0"/>
                <a:ea typeface="Arial" charset="0"/>
                <a:cs typeface="Arial" charset="0"/>
              </a:rPr>
              <a:t>, </a:t>
            </a:r>
            <a:r>
              <a:rPr lang="en-US" sz="3200" b="1" dirty="0" err="1">
                <a:latin typeface="Arial" charset="0"/>
                <a:ea typeface="Arial" charset="0"/>
                <a:cs typeface="Arial" charset="0"/>
              </a:rPr>
              <a:t>protocolul</a:t>
            </a:r>
            <a:r>
              <a:rPr lang="en-US" sz="3200" b="1" dirty="0">
                <a:latin typeface="Arial" charset="0"/>
                <a:ea typeface="Arial" charset="0"/>
                <a:cs typeface="Arial" charset="0"/>
              </a:rPr>
              <a:t> a </a:t>
            </a:r>
            <a:r>
              <a:rPr lang="en-US" sz="3200" b="1" dirty="0" err="1">
                <a:latin typeface="Arial" charset="0"/>
                <a:ea typeface="Arial" charset="0"/>
                <a:cs typeface="Arial" charset="0"/>
              </a:rPr>
              <a:t>fost</a:t>
            </a:r>
            <a:r>
              <a:rPr lang="en-US" sz="3200" b="1" dirty="0">
                <a:latin typeface="Arial" charset="0"/>
                <a:ea typeface="Arial" charset="0"/>
                <a:cs typeface="Arial" charset="0"/>
              </a:rPr>
              <a:t> similar cu cel </a:t>
            </a:r>
            <a:r>
              <a:rPr lang="en-US" sz="3200" b="1" dirty="0" err="1">
                <a:latin typeface="Arial" charset="0"/>
                <a:ea typeface="Arial" charset="0"/>
                <a:cs typeface="Arial" charset="0"/>
              </a:rPr>
              <a:t>prezentat</a:t>
            </a:r>
            <a:r>
              <a:rPr lang="en-US" sz="3200" b="1" dirty="0">
                <a:latin typeface="Arial" charset="0"/>
                <a:ea typeface="Arial" charset="0"/>
                <a:cs typeface="Arial" charset="0"/>
              </a:rPr>
              <a:t> </a:t>
            </a:r>
            <a:r>
              <a:rPr lang="en-US" sz="3200" b="1" dirty="0" err="1">
                <a:latin typeface="Arial" charset="0"/>
                <a:ea typeface="Arial" charset="0"/>
                <a:cs typeface="Arial" charset="0"/>
              </a:rPr>
              <a:t>în</a:t>
            </a:r>
            <a:r>
              <a:rPr lang="en-US" sz="3200" b="1" dirty="0">
                <a:latin typeface="Arial" charset="0"/>
                <a:ea typeface="Arial" charset="0"/>
                <a:cs typeface="Arial" charset="0"/>
              </a:rPr>
              <a:t> </a:t>
            </a:r>
            <a:r>
              <a:rPr lang="en-US" sz="3200" b="1" dirty="0" err="1">
                <a:latin typeface="Arial" charset="0"/>
                <a:ea typeface="Arial" charset="0"/>
                <a:cs typeface="Arial" charset="0"/>
              </a:rPr>
              <a:t>faza</a:t>
            </a:r>
            <a:r>
              <a:rPr lang="en-US" sz="3200" b="1" dirty="0">
                <a:latin typeface="Arial" charset="0"/>
                <a:ea typeface="Arial" charset="0"/>
                <a:cs typeface="Arial" charset="0"/>
              </a:rPr>
              <a:t> pilot, cu </a:t>
            </a:r>
            <a:r>
              <a:rPr lang="en-US" sz="3200" b="1" dirty="0" err="1">
                <a:latin typeface="Arial" charset="0"/>
                <a:ea typeface="Arial" charset="0"/>
                <a:cs typeface="Arial" charset="0"/>
              </a:rPr>
              <a:t>diferența</a:t>
            </a:r>
            <a:r>
              <a:rPr lang="en-US" sz="3200" b="1" dirty="0">
                <a:latin typeface="Arial" charset="0"/>
                <a:ea typeface="Arial" charset="0"/>
                <a:cs typeface="Arial" charset="0"/>
              </a:rPr>
              <a:t> </a:t>
            </a:r>
            <a:r>
              <a:rPr lang="en-US" sz="3200" b="1" dirty="0" err="1">
                <a:latin typeface="Arial" charset="0"/>
                <a:ea typeface="Arial" charset="0"/>
                <a:cs typeface="Arial" charset="0"/>
              </a:rPr>
              <a:t>că</a:t>
            </a:r>
            <a:r>
              <a:rPr lang="en-US" sz="3200" b="1" dirty="0">
                <a:latin typeface="Arial" charset="0"/>
                <a:ea typeface="Arial" charset="0"/>
                <a:cs typeface="Arial" charset="0"/>
              </a:rPr>
              <a:t> </a:t>
            </a:r>
            <a:r>
              <a:rPr lang="en-US" sz="3200" b="1" dirty="0" err="1">
                <a:latin typeface="Arial" charset="0"/>
                <a:ea typeface="Arial" charset="0"/>
                <a:cs typeface="Arial" charset="0"/>
              </a:rPr>
              <a:t>procesarea</a:t>
            </a:r>
            <a:r>
              <a:rPr lang="en-US" sz="3200" b="1" dirty="0">
                <a:latin typeface="Arial" charset="0"/>
                <a:ea typeface="Arial" charset="0"/>
                <a:cs typeface="Arial" charset="0"/>
              </a:rPr>
              <a:t> </a:t>
            </a:r>
            <a:r>
              <a:rPr lang="en-US" sz="3200" b="1" dirty="0" err="1">
                <a:latin typeface="Arial" charset="0"/>
                <a:ea typeface="Arial" charset="0"/>
                <a:cs typeface="Arial" charset="0"/>
              </a:rPr>
              <a:t>plăcilor</a:t>
            </a:r>
            <a:r>
              <a:rPr lang="en-US" sz="3200" b="1" dirty="0">
                <a:latin typeface="Arial" charset="0"/>
                <a:ea typeface="Arial" charset="0"/>
                <a:cs typeface="Arial" charset="0"/>
              </a:rPr>
              <a:t> Petri a </a:t>
            </a:r>
            <a:r>
              <a:rPr lang="en-US" sz="3200" b="1" dirty="0" err="1">
                <a:latin typeface="Arial" charset="0"/>
                <a:ea typeface="Arial" charset="0"/>
                <a:cs typeface="Arial" charset="0"/>
              </a:rPr>
              <a:t>fost</a:t>
            </a:r>
            <a:r>
              <a:rPr lang="en-US" sz="3200" b="1" dirty="0">
                <a:latin typeface="Arial" charset="0"/>
                <a:ea typeface="Arial" charset="0"/>
                <a:cs typeface="Arial" charset="0"/>
              </a:rPr>
              <a:t> </a:t>
            </a:r>
            <a:r>
              <a:rPr lang="en-US" sz="3200" b="1" dirty="0" err="1">
                <a:latin typeface="Arial" charset="0"/>
                <a:ea typeface="Arial" charset="0"/>
                <a:cs typeface="Arial" charset="0"/>
              </a:rPr>
              <a:t>efectuată</a:t>
            </a:r>
            <a:r>
              <a:rPr lang="en-US" sz="3200" b="1" dirty="0">
                <a:latin typeface="Arial" charset="0"/>
                <a:ea typeface="Arial" charset="0"/>
                <a:cs typeface="Arial" charset="0"/>
              </a:rPr>
              <a:t> o </a:t>
            </a:r>
            <a:r>
              <a:rPr lang="en-US" sz="3200" b="1" dirty="0" err="1">
                <a:latin typeface="Arial" charset="0"/>
                <a:ea typeface="Arial" charset="0"/>
                <a:cs typeface="Arial" charset="0"/>
              </a:rPr>
              <a:t>dată</a:t>
            </a:r>
            <a:r>
              <a:rPr lang="en-US" sz="3200" b="1" dirty="0">
                <a:latin typeface="Arial" charset="0"/>
                <a:ea typeface="Arial" charset="0"/>
                <a:cs typeface="Arial" charset="0"/>
              </a:rPr>
              <a:t> pe </a:t>
            </a:r>
            <a:r>
              <a:rPr lang="en-US" sz="3200" b="1" dirty="0" err="1">
                <a:latin typeface="Arial" charset="0"/>
                <a:ea typeface="Arial" charset="0"/>
                <a:cs typeface="Arial" charset="0"/>
              </a:rPr>
              <a:t>săptămână</a:t>
            </a:r>
            <a:r>
              <a:rPr lang="en-US" sz="3200" b="1" dirty="0">
                <a:latin typeface="Arial" charset="0"/>
                <a:ea typeface="Arial" charset="0"/>
                <a:cs typeface="Arial" charset="0"/>
              </a:rPr>
              <a:t>.</a:t>
            </a:r>
            <a:endParaRPr lang="ro-RO" sz="3200" b="1" dirty="0">
              <a:latin typeface="Arial" charset="0"/>
              <a:ea typeface="Arial" charset="0"/>
              <a:cs typeface="Arial" charset="0"/>
            </a:endParaRPr>
          </a:p>
        </p:txBody>
      </p:sp>
      <p:sp>
        <p:nvSpPr>
          <p:cNvPr id="22" name="TextBox 21"/>
          <p:cNvSpPr txBox="1"/>
          <p:nvPr/>
        </p:nvSpPr>
        <p:spPr>
          <a:xfrm>
            <a:off x="1814800" y="21590201"/>
            <a:ext cx="29438061" cy="584775"/>
          </a:xfrm>
          <a:prstGeom prst="rect">
            <a:avLst/>
          </a:prstGeom>
          <a:noFill/>
        </p:spPr>
        <p:txBody>
          <a:bodyPr wrap="square" rtlCol="0">
            <a:spAutoFit/>
          </a:bodyPr>
          <a:lstStyle/>
          <a:p>
            <a:r>
              <a:rPr lang="ro-RO" sz="3200" b="1" dirty="0">
                <a:latin typeface="Arial" charset="0"/>
                <a:ea typeface="Arial" charset="0"/>
                <a:cs typeface="Arial" charset="0"/>
              </a:rPr>
              <a:t>REZULTATE ȘI DISCUȚII</a:t>
            </a:r>
          </a:p>
        </p:txBody>
      </p:sp>
      <p:sp>
        <p:nvSpPr>
          <p:cNvPr id="23" name="TextBox 22"/>
          <p:cNvSpPr txBox="1"/>
          <p:nvPr/>
        </p:nvSpPr>
        <p:spPr>
          <a:xfrm>
            <a:off x="2020045" y="34409156"/>
            <a:ext cx="28359198" cy="4524315"/>
          </a:xfrm>
          <a:prstGeom prst="rect">
            <a:avLst/>
          </a:prstGeom>
          <a:noFill/>
        </p:spPr>
        <p:txBody>
          <a:bodyPr wrap="square" rtlCol="0">
            <a:spAutoFit/>
          </a:bodyPr>
          <a:lstStyle/>
          <a:p>
            <a:r>
              <a:rPr lang="ro-RO" sz="3200" b="1" dirty="0">
                <a:latin typeface="Arial" charset="0"/>
                <a:ea typeface="Arial" charset="0"/>
                <a:cs typeface="Arial" charset="0"/>
              </a:rPr>
              <a:t>CONCLUZII</a:t>
            </a:r>
          </a:p>
          <a:p>
            <a:pPr algn="just"/>
            <a:r>
              <a:rPr lang="en-US" sz="3200" b="1" dirty="0">
                <a:latin typeface="Arial" charset="0"/>
                <a:ea typeface="Arial" charset="0"/>
                <a:cs typeface="Arial" charset="0"/>
              </a:rPr>
              <a:t>1. </a:t>
            </a:r>
            <a:r>
              <a:rPr lang="ro-RO" sz="3200" b="1" dirty="0">
                <a:latin typeface="Arial" charset="0"/>
                <a:ea typeface="Arial" charset="0"/>
                <a:cs typeface="Arial" charset="0"/>
              </a:rPr>
              <a:t>Virusul gripei aviare, subtipul H5N1, a prezentat o rezistență relativ scăzută în fu</a:t>
            </a:r>
            <a:r>
              <a:rPr lang="en-US" sz="3200" b="1" dirty="0" err="1">
                <a:latin typeface="Arial" charset="0"/>
                <a:ea typeface="Arial" charset="0"/>
                <a:cs typeface="Arial" charset="0"/>
              </a:rPr>
              <a:t>rajele</a:t>
            </a:r>
            <a:r>
              <a:rPr lang="ro-RO" sz="3200" b="1" dirty="0">
                <a:latin typeface="Arial" charset="0"/>
                <a:ea typeface="Arial" charset="0"/>
                <a:cs typeface="Arial" charset="0"/>
              </a:rPr>
              <a:t> utilizate în experiment</a:t>
            </a:r>
            <a:r>
              <a:rPr lang="en-US" sz="3200" b="1" dirty="0">
                <a:latin typeface="Arial" charset="0"/>
                <a:ea typeface="Arial" charset="0"/>
                <a:cs typeface="Arial" charset="0"/>
              </a:rPr>
              <a:t>.</a:t>
            </a:r>
            <a:endParaRPr lang="ro-RO" sz="3200" b="1" dirty="0">
              <a:latin typeface="Arial" charset="0"/>
              <a:ea typeface="Arial" charset="0"/>
              <a:cs typeface="Arial" charset="0"/>
            </a:endParaRPr>
          </a:p>
          <a:p>
            <a:pPr algn="just"/>
            <a:r>
              <a:rPr lang="ro-RO" sz="3200" b="1" dirty="0">
                <a:latin typeface="Arial" charset="0"/>
                <a:ea typeface="Arial" charset="0"/>
                <a:cs typeface="Arial" charset="0"/>
              </a:rPr>
              <a:t>2. Rezistența virusului gripei aviare în </a:t>
            </a:r>
            <a:r>
              <a:rPr lang="en-US" sz="3200" b="1" dirty="0" err="1">
                <a:latin typeface="Arial" charset="0"/>
                <a:ea typeface="Arial" charset="0"/>
                <a:cs typeface="Arial" charset="0"/>
              </a:rPr>
              <a:t>furajul</a:t>
            </a:r>
            <a:r>
              <a:rPr lang="en-US" sz="3200" b="1" dirty="0">
                <a:latin typeface="Arial" charset="0"/>
                <a:ea typeface="Arial" charset="0"/>
                <a:cs typeface="Arial" charset="0"/>
              </a:rPr>
              <a:t> f</a:t>
            </a:r>
            <a:r>
              <a:rPr lang="ro-RO" sz="3200" b="1" dirty="0">
                <a:latin typeface="Arial" charset="0"/>
                <a:ea typeface="Arial" charset="0"/>
                <a:cs typeface="Arial" charset="0"/>
              </a:rPr>
              <a:t>ăinos a fost de 14-21 de zile la 22°C și până la 7 zile la 37°C</a:t>
            </a:r>
            <a:r>
              <a:rPr lang="en-US" sz="3200" b="1" dirty="0">
                <a:latin typeface="Arial" charset="0"/>
                <a:ea typeface="Arial" charset="0"/>
                <a:cs typeface="Arial" charset="0"/>
              </a:rPr>
              <a:t>.</a:t>
            </a:r>
            <a:endParaRPr lang="ro-RO" sz="3200" b="1" dirty="0">
              <a:latin typeface="Arial" charset="0"/>
              <a:ea typeface="Arial" charset="0"/>
              <a:cs typeface="Arial" charset="0"/>
            </a:endParaRPr>
          </a:p>
          <a:p>
            <a:pPr algn="just"/>
            <a:r>
              <a:rPr lang="ro-RO" sz="3200" b="1" dirty="0">
                <a:latin typeface="Arial" charset="0"/>
                <a:ea typeface="Arial" charset="0"/>
                <a:cs typeface="Arial" charset="0"/>
              </a:rPr>
              <a:t>3. Rezistența virusului în furajul granulat a fost de 42-49 de zile la 22°C și până la 7 zile la 37°C.</a:t>
            </a:r>
          </a:p>
          <a:p>
            <a:pPr algn="just"/>
            <a:r>
              <a:rPr lang="ro-RO" sz="3200" b="1" dirty="0">
                <a:latin typeface="Arial" charset="0"/>
                <a:ea typeface="Arial" charset="0"/>
                <a:cs typeface="Arial" charset="0"/>
              </a:rPr>
              <a:t>4. Rezistența virusului în ambele tipuri de furaje a fost de cel puțin 90 de zile la -20°C.</a:t>
            </a:r>
          </a:p>
          <a:p>
            <a:pPr algn="just"/>
            <a:r>
              <a:rPr lang="ro-RO" sz="3200" b="1" dirty="0">
                <a:latin typeface="Arial" charset="0"/>
                <a:ea typeface="Arial" charset="0"/>
                <a:cs typeface="Arial" charset="0"/>
              </a:rPr>
              <a:t>5. Titrurile hemaglutinante obținute au fost mai mari pentru furajul granulat decât pentru furajul făinos, ceea ce sugerează că virusul este mai bine protejat în furajul granulat, probabil datorită penetrării în zona profundă a peletei, reducând expunerea la factori externi (umiditate, curenți de aer etc.). </a:t>
            </a:r>
          </a:p>
          <a:p>
            <a:pPr algn="just"/>
            <a:r>
              <a:rPr lang="ro-RO" sz="3200" b="1" dirty="0">
                <a:latin typeface="Arial" charset="0"/>
                <a:ea typeface="Arial" charset="0"/>
                <a:cs typeface="Arial" charset="0"/>
              </a:rPr>
              <a:t>6. Toate furajele testate prin metoda Real Time RT-PCR au fost pozitive, cu valori Ct între 14,31 și 23,03.</a:t>
            </a: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en-US" sz="6000" b="1" dirty="0" err="1">
                <a:latin typeface="Arial Black" panose="020B0A04020102020204" pitchFamily="34" charset="0"/>
              </a:rPr>
              <a:t>Conferința</a:t>
            </a:r>
            <a:r>
              <a:rPr lang="en-US" sz="6000" b="1" dirty="0">
                <a:latin typeface="Arial Black" panose="020B0A04020102020204" pitchFamily="34" charset="0"/>
              </a:rPr>
              <a:t> </a:t>
            </a:r>
            <a:r>
              <a:rPr lang="en-US" sz="6000" b="1" dirty="0" err="1">
                <a:latin typeface="Arial Black" panose="020B0A04020102020204" pitchFamily="34" charset="0"/>
              </a:rPr>
              <a:t>anuală</a:t>
            </a:r>
            <a:endParaRPr lang="en-US" sz="6000" b="1" dirty="0">
              <a:latin typeface="Arial Black" panose="020B0A04020102020204" pitchFamily="34" charset="0"/>
            </a:endParaRPr>
          </a:p>
          <a:p>
            <a:pPr algn="ctr"/>
            <a:r>
              <a:rPr lang="en-US" sz="6000" b="1" dirty="0">
                <a:latin typeface="Arial Black" panose="020B0A04020102020204" pitchFamily="34" charset="0"/>
              </a:rPr>
              <a:t>"</a:t>
            </a:r>
            <a:r>
              <a:rPr lang="en-US" sz="6000" b="1" dirty="0" err="1">
                <a:latin typeface="Arial Black" panose="020B0A04020102020204" pitchFamily="34" charset="0"/>
              </a:rPr>
              <a:t>Realizări</a:t>
            </a:r>
            <a:r>
              <a:rPr lang="en-US" sz="6000" b="1" dirty="0">
                <a:latin typeface="Arial Black" panose="020B0A04020102020204" pitchFamily="34" charset="0"/>
              </a:rPr>
              <a:t> </a:t>
            </a:r>
            <a:r>
              <a:rPr lang="en-US" sz="6000" b="1" dirty="0" err="1">
                <a:latin typeface="Arial Black" panose="020B0A04020102020204" pitchFamily="34" charset="0"/>
              </a:rPr>
              <a:t>și</a:t>
            </a:r>
            <a:r>
              <a:rPr lang="en-US" sz="6000" b="1" dirty="0">
                <a:latin typeface="Arial Black" panose="020B0A04020102020204" pitchFamily="34" charset="0"/>
              </a:rPr>
              <a:t> perspective </a:t>
            </a:r>
            <a:r>
              <a:rPr lang="en-US" sz="6000" b="1" dirty="0" err="1">
                <a:latin typeface="Arial Black" panose="020B0A04020102020204" pitchFamily="34" charset="0"/>
              </a:rPr>
              <a:t>în</a:t>
            </a:r>
            <a:r>
              <a:rPr lang="en-US" sz="6000" b="1" dirty="0">
                <a:latin typeface="Arial Black" panose="020B0A04020102020204" pitchFamily="34" charset="0"/>
              </a:rPr>
              <a:t> </a:t>
            </a:r>
            <a:r>
              <a:rPr lang="en-US" sz="6000" b="1" dirty="0" err="1">
                <a:latin typeface="Arial Black" panose="020B0A04020102020204" pitchFamily="34" charset="0"/>
              </a:rPr>
              <a:t>cercetarea</a:t>
            </a:r>
            <a:r>
              <a:rPr lang="en-US" sz="6000" b="1" dirty="0">
                <a:latin typeface="Arial Black" panose="020B0A04020102020204" pitchFamily="34" charset="0"/>
              </a:rPr>
              <a:t> </a:t>
            </a:r>
            <a:r>
              <a:rPr lang="en-US" sz="6000" b="1" dirty="0" err="1">
                <a:latin typeface="Arial Black" panose="020B0A04020102020204" pitchFamily="34" charset="0"/>
              </a:rPr>
              <a:t>agricolă</a:t>
            </a:r>
            <a:r>
              <a:rPr lang="en-US" sz="6000" b="1" dirty="0">
                <a:latin typeface="Arial Black" panose="020B0A04020102020204" pitchFamily="34" charset="0"/>
              </a:rPr>
              <a:t> </a:t>
            </a:r>
          </a:p>
          <a:p>
            <a:pPr algn="ctr"/>
            <a:r>
              <a:rPr lang="en-US" sz="6000" b="1" dirty="0" err="1">
                <a:latin typeface="Arial Black" panose="020B0A04020102020204" pitchFamily="34" charset="0"/>
              </a:rPr>
              <a:t>și</a:t>
            </a:r>
            <a:r>
              <a:rPr lang="en-US" sz="6000" b="1" dirty="0">
                <a:latin typeface="Arial Black" panose="020B0A04020102020204" pitchFamily="34" charset="0"/>
              </a:rPr>
              <a:t> </a:t>
            </a:r>
            <a:r>
              <a:rPr lang="en-US" sz="6000" b="1" dirty="0" err="1">
                <a:latin typeface="Arial Black" panose="020B0A04020102020204" pitchFamily="34" charset="0"/>
              </a:rPr>
              <a:t>silvică</a:t>
            </a:r>
            <a:r>
              <a:rPr lang="en-US" sz="6000" b="1" dirty="0">
                <a:latin typeface="Arial Black" panose="020B0A04020102020204" pitchFamily="34" charset="0"/>
              </a:rPr>
              <a:t> </a:t>
            </a:r>
            <a:r>
              <a:rPr lang="en-US" sz="6000" b="1" dirty="0" err="1">
                <a:latin typeface="Arial Black" panose="020B0A04020102020204" pitchFamily="34" charset="0"/>
              </a:rPr>
              <a:t>românească</a:t>
            </a:r>
            <a:r>
              <a:rPr lang="en-US" sz="6000" b="1" dirty="0">
                <a:latin typeface="Arial Black" panose="020B0A04020102020204" pitchFamily="34" charset="0"/>
              </a:rPr>
              <a:t>”</a:t>
            </a:r>
          </a:p>
          <a:p>
            <a:pPr algn="ctr"/>
            <a:r>
              <a:rPr lang="en-US" sz="6000" b="1" dirty="0" err="1">
                <a:latin typeface="Arial Black" panose="020B0A04020102020204" pitchFamily="34" charset="0"/>
              </a:rPr>
              <a:t>Ediția</a:t>
            </a:r>
            <a:r>
              <a:rPr lang="en-US" sz="6000" b="1" dirty="0">
                <a:latin typeface="Arial Black" panose="020B0A04020102020204" pitchFamily="34" charset="0"/>
              </a:rPr>
              <a:t> a V-a – 28 </a:t>
            </a:r>
            <a:r>
              <a:rPr lang="en-US" sz="6000" b="1" dirty="0" err="1">
                <a:latin typeface="Arial Black" panose="020B0A04020102020204" pitchFamily="34" charset="0"/>
              </a:rPr>
              <a:t>mai</a:t>
            </a:r>
            <a:r>
              <a:rPr lang="en-US" sz="6000" b="1" dirty="0">
                <a:latin typeface="Arial Black" panose="020B0A04020102020204" pitchFamily="34" charset="0"/>
              </a:rPr>
              <a:t> 2026</a:t>
            </a:r>
          </a:p>
          <a:p>
            <a:endParaRPr lang="en-US" sz="6000" dirty="0"/>
          </a:p>
        </p:txBody>
      </p:sp>
      <p:sp>
        <p:nvSpPr>
          <p:cNvPr id="16" name="TextBox 15"/>
          <p:cNvSpPr txBox="1"/>
          <p:nvPr/>
        </p:nvSpPr>
        <p:spPr>
          <a:xfrm>
            <a:off x="27651456" y="1684421"/>
            <a:ext cx="3017282" cy="2308324"/>
          </a:xfrm>
          <a:prstGeom prst="rect">
            <a:avLst/>
          </a:prstGeom>
          <a:noFill/>
        </p:spPr>
        <p:txBody>
          <a:bodyPr wrap="square" rtlCol="0">
            <a:spAutoFit/>
          </a:bodyPr>
          <a:lstStyle/>
          <a:p>
            <a:endParaRPr lang="ro-RO" sz="4800" dirty="0"/>
          </a:p>
          <a:p>
            <a:endParaRPr lang="ro-RO" sz="4800" dirty="0"/>
          </a:p>
          <a:p>
            <a:endParaRPr lang="en-US" sz="48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graphicFrame>
        <p:nvGraphicFramePr>
          <p:cNvPr id="10" name="Table 9">
            <a:extLst>
              <a:ext uri="{FF2B5EF4-FFF2-40B4-BE49-F238E27FC236}">
                <a16:creationId xmlns:a16="http://schemas.microsoft.com/office/drawing/2014/main" id="{43810F30-6DBB-39C5-0886-46B1A31F0696}"/>
              </a:ext>
            </a:extLst>
          </p:cNvPr>
          <p:cNvGraphicFramePr>
            <a:graphicFrameLocks noGrp="1"/>
          </p:cNvGraphicFramePr>
          <p:nvPr>
            <p:extLst>
              <p:ext uri="{D42A27DB-BD31-4B8C-83A1-F6EECF244321}">
                <p14:modId xmlns:p14="http://schemas.microsoft.com/office/powerpoint/2010/main" val="1294258576"/>
              </p:ext>
            </p:extLst>
          </p:nvPr>
        </p:nvGraphicFramePr>
        <p:xfrm>
          <a:off x="1553619" y="24798393"/>
          <a:ext cx="6187115" cy="1601661"/>
        </p:xfrm>
        <a:graphic>
          <a:graphicData uri="http://schemas.openxmlformats.org/drawingml/2006/table">
            <a:tbl>
              <a:tblPr firstRow="1" firstCol="1" bandRow="1">
                <a:tableStyleId>{5C22544A-7EE6-4342-B048-85BDC9FD1C3A}</a:tableStyleId>
              </a:tblPr>
              <a:tblGrid>
                <a:gridCol w="1261994">
                  <a:extLst>
                    <a:ext uri="{9D8B030D-6E8A-4147-A177-3AD203B41FA5}">
                      <a16:colId xmlns:a16="http://schemas.microsoft.com/office/drawing/2014/main" val="1267353957"/>
                    </a:ext>
                  </a:extLst>
                </a:gridCol>
                <a:gridCol w="1302292">
                  <a:extLst>
                    <a:ext uri="{9D8B030D-6E8A-4147-A177-3AD203B41FA5}">
                      <a16:colId xmlns:a16="http://schemas.microsoft.com/office/drawing/2014/main" val="4071751529"/>
                    </a:ext>
                  </a:extLst>
                </a:gridCol>
                <a:gridCol w="903250">
                  <a:extLst>
                    <a:ext uri="{9D8B030D-6E8A-4147-A177-3AD203B41FA5}">
                      <a16:colId xmlns:a16="http://schemas.microsoft.com/office/drawing/2014/main" val="1875873146"/>
                    </a:ext>
                  </a:extLst>
                </a:gridCol>
                <a:gridCol w="903250">
                  <a:extLst>
                    <a:ext uri="{9D8B030D-6E8A-4147-A177-3AD203B41FA5}">
                      <a16:colId xmlns:a16="http://schemas.microsoft.com/office/drawing/2014/main" val="163932169"/>
                    </a:ext>
                  </a:extLst>
                </a:gridCol>
                <a:gridCol w="903250">
                  <a:extLst>
                    <a:ext uri="{9D8B030D-6E8A-4147-A177-3AD203B41FA5}">
                      <a16:colId xmlns:a16="http://schemas.microsoft.com/office/drawing/2014/main" val="3466512381"/>
                    </a:ext>
                  </a:extLst>
                </a:gridCol>
                <a:gridCol w="913079">
                  <a:extLst>
                    <a:ext uri="{9D8B030D-6E8A-4147-A177-3AD203B41FA5}">
                      <a16:colId xmlns:a16="http://schemas.microsoft.com/office/drawing/2014/main" val="3580581645"/>
                    </a:ext>
                  </a:extLst>
                </a:gridCol>
              </a:tblGrid>
              <a:tr h="306701">
                <a:tc>
                  <a:txBody>
                    <a:bodyPr/>
                    <a:lstStyle/>
                    <a:p>
                      <a:pPr marL="0" marR="0" algn="ctr">
                        <a:buNone/>
                      </a:pPr>
                      <a:r>
                        <a:rPr lang="ro-RO" sz="1600" b="1" dirty="0">
                          <a:effectLst/>
                          <a:latin typeface="+mn-lt"/>
                          <a:ea typeface="Times New Roman" panose="02020603050405020304" pitchFamily="18" charset="0"/>
                          <a:cs typeface="Times New Roman" panose="02020603050405020304" pitchFamily="18" charset="0"/>
                        </a:rPr>
                        <a:t>Tip furaj</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Temperatură</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95199584"/>
                  </a:ext>
                </a:extLst>
              </a:tr>
              <a:tr h="306701">
                <a:tc>
                  <a:txBody>
                    <a:bodyPr/>
                    <a:lstStyle/>
                    <a:p>
                      <a:pPr marL="0" marR="0" algn="ctr">
                        <a:buNone/>
                      </a:pPr>
                      <a:r>
                        <a:rPr lang="ro-RO" sz="1600" b="1" dirty="0">
                          <a:effectLst/>
                          <a:latin typeface="+mn-lt"/>
                        </a:rPr>
                        <a:t>Făinos</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37°C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15,08</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19,28</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16,1</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18,96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74927881"/>
                  </a:ext>
                </a:extLst>
              </a:tr>
              <a:tr h="306701">
                <a:tc>
                  <a:txBody>
                    <a:bodyPr/>
                    <a:lstStyle/>
                    <a:p>
                      <a:pPr marL="0" marR="0" algn="ctr">
                        <a:buNone/>
                      </a:pPr>
                      <a:r>
                        <a:rPr lang="ro-RO" sz="1600" b="1" dirty="0">
                          <a:effectLst/>
                          <a:latin typeface="+mn-lt"/>
                        </a:rPr>
                        <a:t>Făinos</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37°C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14,41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19,94</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15,5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14,69</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07067943"/>
                  </a:ext>
                </a:extLst>
              </a:tr>
              <a:tr h="306701">
                <a:tc>
                  <a:txBody>
                    <a:bodyPr/>
                    <a:lstStyle/>
                    <a:p>
                      <a:pPr marL="0" marR="0" algn="ctr">
                        <a:buNone/>
                      </a:pPr>
                      <a:r>
                        <a:rPr lang="ro-RO" sz="1600" b="1" dirty="0">
                          <a:effectLst/>
                          <a:latin typeface="+mn-lt"/>
                        </a:rPr>
                        <a:t>Făinos</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37°C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14,42</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18,55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15,75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15,25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06317782"/>
                  </a:ext>
                </a:extLst>
              </a:tr>
              <a:tr h="374857">
                <a:tc>
                  <a:txBody>
                    <a:bodyPr/>
                    <a:lstStyle/>
                    <a:p>
                      <a:pPr>
                        <a:buNone/>
                      </a:pPr>
                      <a:endParaRPr lang="en-US" sz="1600" b="1"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Average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14,6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 19,2</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15,7</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16,3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31560874"/>
                  </a:ext>
                </a:extLst>
              </a:tr>
            </a:tbl>
          </a:graphicData>
        </a:graphic>
      </p:graphicFrame>
      <p:graphicFrame>
        <p:nvGraphicFramePr>
          <p:cNvPr id="11" name="Table 10">
            <a:extLst>
              <a:ext uri="{FF2B5EF4-FFF2-40B4-BE49-F238E27FC236}">
                <a16:creationId xmlns:a16="http://schemas.microsoft.com/office/drawing/2014/main" id="{7825FB46-FFEF-4307-AB90-E0A5DF69E071}"/>
              </a:ext>
            </a:extLst>
          </p:cNvPr>
          <p:cNvGraphicFramePr>
            <a:graphicFrameLocks noGrp="1"/>
          </p:cNvGraphicFramePr>
          <p:nvPr>
            <p:extLst>
              <p:ext uri="{D42A27DB-BD31-4B8C-83A1-F6EECF244321}">
                <p14:modId xmlns:p14="http://schemas.microsoft.com/office/powerpoint/2010/main" val="2562068735"/>
              </p:ext>
            </p:extLst>
          </p:nvPr>
        </p:nvGraphicFramePr>
        <p:xfrm>
          <a:off x="1553619" y="28138577"/>
          <a:ext cx="6151977" cy="1219200"/>
        </p:xfrm>
        <a:graphic>
          <a:graphicData uri="http://schemas.openxmlformats.org/drawingml/2006/table">
            <a:tbl>
              <a:tblPr firstRow="1" firstCol="1" bandRow="1">
                <a:tableStyleId>{5C22544A-7EE6-4342-B048-85BDC9FD1C3A}</a:tableStyleId>
              </a:tblPr>
              <a:tblGrid>
                <a:gridCol w="1375296">
                  <a:extLst>
                    <a:ext uri="{9D8B030D-6E8A-4147-A177-3AD203B41FA5}">
                      <a16:colId xmlns:a16="http://schemas.microsoft.com/office/drawing/2014/main" val="2324092501"/>
                    </a:ext>
                  </a:extLst>
                </a:gridCol>
                <a:gridCol w="1285097">
                  <a:extLst>
                    <a:ext uri="{9D8B030D-6E8A-4147-A177-3AD203B41FA5}">
                      <a16:colId xmlns:a16="http://schemas.microsoft.com/office/drawing/2014/main" val="652390361"/>
                    </a:ext>
                  </a:extLst>
                </a:gridCol>
                <a:gridCol w="872896">
                  <a:extLst>
                    <a:ext uri="{9D8B030D-6E8A-4147-A177-3AD203B41FA5}">
                      <a16:colId xmlns:a16="http://schemas.microsoft.com/office/drawing/2014/main" val="233724094"/>
                    </a:ext>
                  </a:extLst>
                </a:gridCol>
                <a:gridCol w="872896">
                  <a:extLst>
                    <a:ext uri="{9D8B030D-6E8A-4147-A177-3AD203B41FA5}">
                      <a16:colId xmlns:a16="http://schemas.microsoft.com/office/drawing/2014/main" val="1309397011"/>
                    </a:ext>
                  </a:extLst>
                </a:gridCol>
                <a:gridCol w="872896">
                  <a:extLst>
                    <a:ext uri="{9D8B030D-6E8A-4147-A177-3AD203B41FA5}">
                      <a16:colId xmlns:a16="http://schemas.microsoft.com/office/drawing/2014/main" val="3750227521"/>
                    </a:ext>
                  </a:extLst>
                </a:gridCol>
                <a:gridCol w="872896">
                  <a:extLst>
                    <a:ext uri="{9D8B030D-6E8A-4147-A177-3AD203B41FA5}">
                      <a16:colId xmlns:a16="http://schemas.microsoft.com/office/drawing/2014/main" val="3593752739"/>
                    </a:ext>
                  </a:extLst>
                </a:gridCol>
              </a:tblGrid>
              <a:tr h="163195">
                <a:tc>
                  <a:txBody>
                    <a:bodyPr/>
                    <a:lstStyle/>
                    <a:p>
                      <a:pPr marL="0" marR="0" algn="ctr">
                        <a:buNone/>
                      </a:pPr>
                      <a:r>
                        <a:rPr lang="ro-RO" sz="1600" b="1" dirty="0">
                          <a:effectLst/>
                          <a:latin typeface="+mn-lt"/>
                          <a:ea typeface="Times New Roman" panose="02020603050405020304" pitchFamily="18" charset="0"/>
                          <a:cs typeface="Times New Roman" panose="02020603050405020304" pitchFamily="18" charset="0"/>
                        </a:rPr>
                        <a:t>Tip furaj</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Temperatură</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Ct </a:t>
                      </a:r>
                      <a:r>
                        <a:rPr lang="ro-RO" sz="1600" b="1" dirty="0">
                          <a:effectLst/>
                          <a:latin typeface="+mn-lt"/>
                        </a:rPr>
                        <a:t>Ziua</a:t>
                      </a:r>
                      <a:r>
                        <a:rPr lang="ro-RO" sz="1600" b="1" dirty="0">
                          <a:effectLst/>
                        </a:rPr>
                        <a:t> 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Ct </a:t>
                      </a:r>
                      <a:r>
                        <a:rPr lang="ro-RO" sz="1600" b="1" dirty="0">
                          <a:effectLst/>
                          <a:latin typeface="+mn-lt"/>
                        </a:rPr>
                        <a:t>Ziua</a:t>
                      </a:r>
                      <a:r>
                        <a:rPr lang="ro-RO" sz="1600" b="1" dirty="0">
                          <a:effectLst/>
                        </a:rPr>
                        <a:t>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Ct </a:t>
                      </a:r>
                      <a:r>
                        <a:rPr lang="ro-RO" sz="1600" b="1" dirty="0">
                          <a:effectLst/>
                          <a:latin typeface="+mn-lt"/>
                        </a:rPr>
                        <a:t>Ziua</a:t>
                      </a:r>
                      <a:r>
                        <a:rPr lang="ro-RO" sz="1600" b="1" dirty="0">
                          <a:effectLst/>
                        </a:rPr>
                        <a:t> 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Ct </a:t>
                      </a:r>
                      <a:r>
                        <a:rPr lang="ro-RO" sz="1600" b="1" dirty="0">
                          <a:effectLst/>
                          <a:latin typeface="+mn-lt"/>
                        </a:rPr>
                        <a:t>Ziua</a:t>
                      </a:r>
                      <a:r>
                        <a:rPr lang="ro-RO" sz="1600" b="1" dirty="0">
                          <a:effectLst/>
                        </a:rPr>
                        <a:t> 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90471135"/>
                  </a:ext>
                </a:extLst>
              </a:tr>
              <a:tr h="38100">
                <a:tc>
                  <a:txBody>
                    <a:bodyPr/>
                    <a:lstStyle/>
                    <a:p>
                      <a:pPr marL="0" marR="0" algn="ctr">
                        <a:buNone/>
                      </a:pPr>
                      <a:r>
                        <a:rPr lang="ro-RO" sz="1600" b="1" dirty="0">
                          <a:effectLst/>
                          <a:latin typeface="+mn-lt"/>
                        </a:rPr>
                        <a:t>Granulat</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22,56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21,96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21,07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22,02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72186137"/>
                  </a:ext>
                </a:extLst>
              </a:tr>
              <a:tr h="34376">
                <a:tc>
                  <a:txBody>
                    <a:bodyPr/>
                    <a:lstStyle/>
                    <a:p>
                      <a:pPr marL="0" marR="0" algn="ctr">
                        <a:buNone/>
                      </a:pPr>
                      <a:r>
                        <a:rPr lang="ro-RO" sz="1600" b="1" dirty="0">
                          <a:effectLst/>
                          <a:latin typeface="+mn-lt"/>
                        </a:rPr>
                        <a:t>Granulat</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19,71</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20,55</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22,07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22,33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81130969"/>
                  </a:ext>
                </a:extLst>
              </a:tr>
              <a:tr h="38100">
                <a:tc>
                  <a:txBody>
                    <a:bodyPr/>
                    <a:lstStyle/>
                    <a:p>
                      <a:pPr marL="0" marR="0" algn="ctr">
                        <a:buNone/>
                      </a:pPr>
                      <a:r>
                        <a:rPr lang="ro-RO" sz="1600" b="1" dirty="0">
                          <a:effectLst/>
                          <a:latin typeface="+mn-lt"/>
                        </a:rPr>
                        <a:t>Granulat</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37°C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19,19</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20,18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21,46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21,19</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05832368"/>
                  </a:ext>
                </a:extLst>
              </a:tr>
              <a:tr h="44450">
                <a:tc>
                  <a:txBody>
                    <a:bodyPr/>
                    <a:lstStyle/>
                    <a:p>
                      <a:pPr marL="0" marR="0" algn="ctr">
                        <a:buNone/>
                      </a:pPr>
                      <a:r>
                        <a:rPr lang="en-US" sz="1600" b="1">
                          <a:effectLst/>
                        </a:rPr>
                        <a:t> </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Average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20,4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20,8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21,5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21,8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38306567"/>
                  </a:ext>
                </a:extLst>
              </a:tr>
            </a:tbl>
          </a:graphicData>
        </a:graphic>
      </p:graphicFrame>
      <p:graphicFrame>
        <p:nvGraphicFramePr>
          <p:cNvPr id="28" name="Table 27">
            <a:extLst>
              <a:ext uri="{FF2B5EF4-FFF2-40B4-BE49-F238E27FC236}">
                <a16:creationId xmlns:a16="http://schemas.microsoft.com/office/drawing/2014/main" id="{11F0D82A-835D-7C94-B84F-ED8E8E6E785A}"/>
              </a:ext>
            </a:extLst>
          </p:cNvPr>
          <p:cNvGraphicFramePr>
            <a:graphicFrameLocks noGrp="1"/>
          </p:cNvGraphicFramePr>
          <p:nvPr>
            <p:extLst>
              <p:ext uri="{D42A27DB-BD31-4B8C-83A1-F6EECF244321}">
                <p14:modId xmlns:p14="http://schemas.microsoft.com/office/powerpoint/2010/main" val="3921495427"/>
              </p:ext>
            </p:extLst>
          </p:nvPr>
        </p:nvGraphicFramePr>
        <p:xfrm>
          <a:off x="1553620" y="23366795"/>
          <a:ext cx="6187118" cy="1270005"/>
        </p:xfrm>
        <a:graphic>
          <a:graphicData uri="http://schemas.openxmlformats.org/drawingml/2006/table">
            <a:tbl>
              <a:tblPr firstRow="1" firstCol="1" bandRow="1">
                <a:tableStyleId>{5C22544A-7EE6-4342-B048-85BDC9FD1C3A}</a:tableStyleId>
              </a:tblPr>
              <a:tblGrid>
                <a:gridCol w="1281651">
                  <a:extLst>
                    <a:ext uri="{9D8B030D-6E8A-4147-A177-3AD203B41FA5}">
                      <a16:colId xmlns:a16="http://schemas.microsoft.com/office/drawing/2014/main" val="1888691713"/>
                    </a:ext>
                  </a:extLst>
                </a:gridCol>
                <a:gridCol w="1302293">
                  <a:extLst>
                    <a:ext uri="{9D8B030D-6E8A-4147-A177-3AD203B41FA5}">
                      <a16:colId xmlns:a16="http://schemas.microsoft.com/office/drawing/2014/main" val="2652908995"/>
                    </a:ext>
                  </a:extLst>
                </a:gridCol>
                <a:gridCol w="903251">
                  <a:extLst>
                    <a:ext uri="{9D8B030D-6E8A-4147-A177-3AD203B41FA5}">
                      <a16:colId xmlns:a16="http://schemas.microsoft.com/office/drawing/2014/main" val="166714703"/>
                    </a:ext>
                  </a:extLst>
                </a:gridCol>
                <a:gridCol w="903251">
                  <a:extLst>
                    <a:ext uri="{9D8B030D-6E8A-4147-A177-3AD203B41FA5}">
                      <a16:colId xmlns:a16="http://schemas.microsoft.com/office/drawing/2014/main" val="4115770165"/>
                    </a:ext>
                  </a:extLst>
                </a:gridCol>
                <a:gridCol w="903251">
                  <a:extLst>
                    <a:ext uri="{9D8B030D-6E8A-4147-A177-3AD203B41FA5}">
                      <a16:colId xmlns:a16="http://schemas.microsoft.com/office/drawing/2014/main" val="3796424874"/>
                    </a:ext>
                  </a:extLst>
                </a:gridCol>
                <a:gridCol w="893421">
                  <a:extLst>
                    <a:ext uri="{9D8B030D-6E8A-4147-A177-3AD203B41FA5}">
                      <a16:colId xmlns:a16="http://schemas.microsoft.com/office/drawing/2014/main" val="582550665"/>
                    </a:ext>
                  </a:extLst>
                </a:gridCol>
              </a:tblGrid>
              <a:tr h="254001">
                <a:tc>
                  <a:txBody>
                    <a:bodyPr/>
                    <a:lstStyle/>
                    <a:p>
                      <a:pPr marL="0" marR="0" algn="ctr">
                        <a:buNone/>
                      </a:pPr>
                      <a:r>
                        <a:rPr lang="ro-RO" sz="1600" b="1" dirty="0">
                          <a:effectLst/>
                          <a:latin typeface="+mn-lt"/>
                          <a:ea typeface="Times New Roman" panose="02020603050405020304" pitchFamily="18" charset="0"/>
                          <a:cs typeface="Times New Roman" panose="02020603050405020304" pitchFamily="18" charset="0"/>
                        </a:rPr>
                        <a:t>Tip furaj</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Temperatură</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86021237"/>
                  </a:ext>
                </a:extLst>
              </a:tr>
              <a:tr h="254001">
                <a:tc>
                  <a:txBody>
                    <a:bodyPr/>
                    <a:lstStyle/>
                    <a:p>
                      <a:pPr marL="0" marR="0" algn="ctr">
                        <a:buNone/>
                      </a:pPr>
                      <a:r>
                        <a:rPr lang="ro-RO" sz="1600" b="1" dirty="0">
                          <a:effectLst/>
                          <a:latin typeface="+mn-lt"/>
                        </a:rPr>
                        <a:t>Făinos</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14,61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20,14</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17,29</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16,77</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6423324"/>
                  </a:ext>
                </a:extLst>
              </a:tr>
              <a:tr h="254001">
                <a:tc>
                  <a:txBody>
                    <a:bodyPr/>
                    <a:lstStyle/>
                    <a:p>
                      <a:pPr marL="0" marR="0" algn="ctr">
                        <a:buNone/>
                      </a:pPr>
                      <a:r>
                        <a:rPr lang="ro-RO" sz="1600" b="1" dirty="0">
                          <a:effectLst/>
                          <a:latin typeface="+mn-lt"/>
                        </a:rPr>
                        <a:t>Făinos</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14,31</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18,17</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17,43</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14,99</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86689200"/>
                  </a:ext>
                </a:extLst>
              </a:tr>
              <a:tr h="254001">
                <a:tc>
                  <a:txBody>
                    <a:bodyPr/>
                    <a:lstStyle/>
                    <a:p>
                      <a:pPr marL="0" marR="0" algn="ctr">
                        <a:buNone/>
                      </a:pPr>
                      <a:r>
                        <a:rPr lang="ro-RO" sz="1600" b="1" dirty="0">
                          <a:effectLst/>
                          <a:latin typeface="+mn-lt"/>
                        </a:rPr>
                        <a:t>Făinos</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14,41</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19,45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17,28</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15,04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59039154"/>
                  </a:ext>
                </a:extLst>
              </a:tr>
              <a:tr h="254001">
                <a:tc>
                  <a:txBody>
                    <a:bodyPr/>
                    <a:lstStyle/>
                    <a:p>
                      <a:pPr algn="ctr">
                        <a:buNone/>
                      </a:pPr>
                      <a:endParaRPr lang="en-US" sz="1600" b="1"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Average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14,4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19,2</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17,3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15,6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3090397"/>
                  </a:ext>
                </a:extLst>
              </a:tr>
            </a:tbl>
          </a:graphicData>
        </a:graphic>
      </p:graphicFrame>
      <p:graphicFrame>
        <p:nvGraphicFramePr>
          <p:cNvPr id="29" name="Table 28">
            <a:extLst>
              <a:ext uri="{FF2B5EF4-FFF2-40B4-BE49-F238E27FC236}">
                <a16:creationId xmlns:a16="http://schemas.microsoft.com/office/drawing/2014/main" id="{5D3B833C-B09E-4057-4284-465C22446997}"/>
              </a:ext>
            </a:extLst>
          </p:cNvPr>
          <p:cNvGraphicFramePr>
            <a:graphicFrameLocks noGrp="1"/>
          </p:cNvGraphicFramePr>
          <p:nvPr>
            <p:extLst>
              <p:ext uri="{D42A27DB-BD31-4B8C-83A1-F6EECF244321}">
                <p14:modId xmlns:p14="http://schemas.microsoft.com/office/powerpoint/2010/main" val="4096240848"/>
              </p:ext>
            </p:extLst>
          </p:nvPr>
        </p:nvGraphicFramePr>
        <p:xfrm>
          <a:off x="1553619" y="26539397"/>
          <a:ext cx="6151975" cy="1219200"/>
        </p:xfrm>
        <a:graphic>
          <a:graphicData uri="http://schemas.openxmlformats.org/drawingml/2006/table">
            <a:tbl>
              <a:tblPr firstRow="1" firstCol="1" bandRow="1">
                <a:tableStyleId>{5C22544A-7EE6-4342-B048-85BDC9FD1C3A}</a:tableStyleId>
              </a:tblPr>
              <a:tblGrid>
                <a:gridCol w="1370773">
                  <a:extLst>
                    <a:ext uri="{9D8B030D-6E8A-4147-A177-3AD203B41FA5}">
                      <a16:colId xmlns:a16="http://schemas.microsoft.com/office/drawing/2014/main" val="3496268385"/>
                    </a:ext>
                  </a:extLst>
                </a:gridCol>
                <a:gridCol w="1286314">
                  <a:extLst>
                    <a:ext uri="{9D8B030D-6E8A-4147-A177-3AD203B41FA5}">
                      <a16:colId xmlns:a16="http://schemas.microsoft.com/office/drawing/2014/main" val="2484545027"/>
                    </a:ext>
                  </a:extLst>
                </a:gridCol>
                <a:gridCol w="873722">
                  <a:extLst>
                    <a:ext uri="{9D8B030D-6E8A-4147-A177-3AD203B41FA5}">
                      <a16:colId xmlns:a16="http://schemas.microsoft.com/office/drawing/2014/main" val="4184978744"/>
                    </a:ext>
                  </a:extLst>
                </a:gridCol>
                <a:gridCol w="873722">
                  <a:extLst>
                    <a:ext uri="{9D8B030D-6E8A-4147-A177-3AD203B41FA5}">
                      <a16:colId xmlns:a16="http://schemas.microsoft.com/office/drawing/2014/main" val="3053064766"/>
                    </a:ext>
                  </a:extLst>
                </a:gridCol>
                <a:gridCol w="873722">
                  <a:extLst>
                    <a:ext uri="{9D8B030D-6E8A-4147-A177-3AD203B41FA5}">
                      <a16:colId xmlns:a16="http://schemas.microsoft.com/office/drawing/2014/main" val="3863032720"/>
                    </a:ext>
                  </a:extLst>
                </a:gridCol>
                <a:gridCol w="873722">
                  <a:extLst>
                    <a:ext uri="{9D8B030D-6E8A-4147-A177-3AD203B41FA5}">
                      <a16:colId xmlns:a16="http://schemas.microsoft.com/office/drawing/2014/main" val="917387654"/>
                    </a:ext>
                  </a:extLst>
                </a:gridCol>
              </a:tblGrid>
              <a:tr h="44450">
                <a:tc>
                  <a:txBody>
                    <a:bodyPr/>
                    <a:lstStyle/>
                    <a:p>
                      <a:pPr marL="0" marR="0" algn="ctr">
                        <a:buNone/>
                      </a:pPr>
                      <a:r>
                        <a:rPr lang="ro-RO" sz="1600" b="1" dirty="0">
                          <a:effectLst/>
                          <a:latin typeface="+mn-lt"/>
                          <a:ea typeface="Times New Roman" panose="02020603050405020304" pitchFamily="18" charset="0"/>
                          <a:cs typeface="Times New Roman" panose="02020603050405020304" pitchFamily="18" charset="0"/>
                        </a:rPr>
                        <a:t>Tip furaj</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Temperatură</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Ziua 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71639877"/>
                  </a:ext>
                </a:extLst>
              </a:tr>
              <a:tr h="94615">
                <a:tc>
                  <a:txBody>
                    <a:bodyPr/>
                    <a:lstStyle/>
                    <a:p>
                      <a:pPr marL="0" marR="0" algn="ctr">
                        <a:buNone/>
                      </a:pPr>
                      <a:r>
                        <a:rPr lang="ro-RO" sz="1600" b="1" dirty="0">
                          <a:effectLst/>
                          <a:latin typeface="+mn-lt"/>
                        </a:rPr>
                        <a:t>Granulat</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19,65</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22,86</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19,64</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22,06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84030019"/>
                  </a:ext>
                </a:extLst>
              </a:tr>
              <a:tr h="38100">
                <a:tc>
                  <a:txBody>
                    <a:bodyPr/>
                    <a:lstStyle/>
                    <a:p>
                      <a:pPr marL="0" marR="0" algn="ctr">
                        <a:buNone/>
                      </a:pPr>
                      <a:r>
                        <a:rPr lang="ro-RO" sz="1600" b="1" dirty="0">
                          <a:effectLst/>
                          <a:latin typeface="+mn-lt"/>
                        </a:rPr>
                        <a:t>Granulat</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20</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22,43</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16,38</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071249"/>
                  </a:ext>
                </a:extLst>
              </a:tr>
              <a:tr h="62230">
                <a:tc>
                  <a:txBody>
                    <a:bodyPr/>
                    <a:lstStyle/>
                    <a:p>
                      <a:pPr marL="0" marR="0" algn="ctr">
                        <a:buNone/>
                      </a:pPr>
                      <a:r>
                        <a:rPr lang="ro-RO" sz="1600" b="1" dirty="0">
                          <a:effectLst/>
                          <a:latin typeface="+mn-lt"/>
                        </a:rPr>
                        <a:t>Granulat</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21,92</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23,03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22,11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20,23</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4689502"/>
                  </a:ext>
                </a:extLst>
              </a:tr>
              <a:tr h="44450">
                <a:tc>
                  <a:txBody>
                    <a:bodyPr/>
                    <a:lstStyle/>
                    <a:p>
                      <a:pPr algn="ctr">
                        <a:buNone/>
                      </a:pPr>
                      <a:endParaRPr lang="en-US" sz="1600" b="1">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Average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20,5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latin typeface="+mn-lt"/>
                        </a:rPr>
                        <a:t>22,2</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21,3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19,5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81669625"/>
                  </a:ext>
                </a:extLst>
              </a:tr>
            </a:tbl>
          </a:graphicData>
        </a:graphic>
      </p:graphicFrame>
      <p:graphicFrame>
        <p:nvGraphicFramePr>
          <p:cNvPr id="30" name="Table 29">
            <a:extLst>
              <a:ext uri="{FF2B5EF4-FFF2-40B4-BE49-F238E27FC236}">
                <a16:creationId xmlns:a16="http://schemas.microsoft.com/office/drawing/2014/main" id="{4694631D-F29F-FC57-9384-113ED7811E03}"/>
              </a:ext>
            </a:extLst>
          </p:cNvPr>
          <p:cNvGraphicFramePr>
            <a:graphicFrameLocks noGrp="1"/>
          </p:cNvGraphicFramePr>
          <p:nvPr>
            <p:extLst>
              <p:ext uri="{D42A27DB-BD31-4B8C-83A1-F6EECF244321}">
                <p14:modId xmlns:p14="http://schemas.microsoft.com/office/powerpoint/2010/main" val="1560872408"/>
              </p:ext>
            </p:extLst>
          </p:nvPr>
        </p:nvGraphicFramePr>
        <p:xfrm>
          <a:off x="1553619" y="30681103"/>
          <a:ext cx="6111240" cy="1463040"/>
        </p:xfrm>
        <a:graphic>
          <a:graphicData uri="http://schemas.openxmlformats.org/drawingml/2006/table">
            <a:tbl>
              <a:tblPr firstRow="1" firstCol="1" bandRow="1">
                <a:tableStyleId>{5C22544A-7EE6-4342-B048-85BDC9FD1C3A}</a:tableStyleId>
              </a:tblPr>
              <a:tblGrid>
                <a:gridCol w="1018540">
                  <a:extLst>
                    <a:ext uri="{9D8B030D-6E8A-4147-A177-3AD203B41FA5}">
                      <a16:colId xmlns:a16="http://schemas.microsoft.com/office/drawing/2014/main" val="2439917759"/>
                    </a:ext>
                  </a:extLst>
                </a:gridCol>
                <a:gridCol w="1018540">
                  <a:extLst>
                    <a:ext uri="{9D8B030D-6E8A-4147-A177-3AD203B41FA5}">
                      <a16:colId xmlns:a16="http://schemas.microsoft.com/office/drawing/2014/main" val="1134976871"/>
                    </a:ext>
                  </a:extLst>
                </a:gridCol>
                <a:gridCol w="1018540">
                  <a:extLst>
                    <a:ext uri="{9D8B030D-6E8A-4147-A177-3AD203B41FA5}">
                      <a16:colId xmlns:a16="http://schemas.microsoft.com/office/drawing/2014/main" val="3698217775"/>
                    </a:ext>
                  </a:extLst>
                </a:gridCol>
                <a:gridCol w="1018540">
                  <a:extLst>
                    <a:ext uri="{9D8B030D-6E8A-4147-A177-3AD203B41FA5}">
                      <a16:colId xmlns:a16="http://schemas.microsoft.com/office/drawing/2014/main" val="2796570805"/>
                    </a:ext>
                  </a:extLst>
                </a:gridCol>
                <a:gridCol w="1018540">
                  <a:extLst>
                    <a:ext uri="{9D8B030D-6E8A-4147-A177-3AD203B41FA5}">
                      <a16:colId xmlns:a16="http://schemas.microsoft.com/office/drawing/2014/main" val="4144386613"/>
                    </a:ext>
                  </a:extLst>
                </a:gridCol>
                <a:gridCol w="1018540">
                  <a:extLst>
                    <a:ext uri="{9D8B030D-6E8A-4147-A177-3AD203B41FA5}">
                      <a16:colId xmlns:a16="http://schemas.microsoft.com/office/drawing/2014/main" val="1734592159"/>
                    </a:ext>
                  </a:extLst>
                </a:gridCol>
              </a:tblGrid>
              <a:tr h="387985">
                <a:tc>
                  <a:txBody>
                    <a:bodyPr/>
                    <a:lstStyle/>
                    <a:p>
                      <a:pPr marL="0" marR="0" algn="ctr">
                        <a:buNone/>
                      </a:pPr>
                      <a:r>
                        <a:rPr lang="ro-RO" sz="1600" b="1" dirty="0">
                          <a:effectLst/>
                        </a:rPr>
                        <a:t>Furaj făinos</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ro-RO" sz="1600" b="1" dirty="0">
                          <a:effectLst/>
                        </a:rPr>
                        <a:t>Titru HA</a:t>
                      </a:r>
                      <a:endParaRPr lang="en-US" sz="1600" b="1" dirty="0">
                        <a:effectLst/>
                      </a:endParaRPr>
                    </a:p>
                    <a:p>
                      <a:pPr marL="0" marR="0" algn="ctr">
                        <a:buNone/>
                      </a:pPr>
                      <a:r>
                        <a:rPr lang="ro-RO" sz="1600" b="1" dirty="0">
                          <a:effectLst/>
                        </a:rPr>
                        <a:t>22°C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ro-RO" sz="1600" b="1" dirty="0">
                          <a:effectLst/>
                        </a:rPr>
                        <a:t>Titru HA</a:t>
                      </a:r>
                      <a:endParaRPr lang="en-US" sz="1600" b="1" dirty="0">
                        <a:effectLst/>
                      </a:endParaRPr>
                    </a:p>
                    <a:p>
                      <a:pPr marL="0" marR="0" algn="ctr">
                        <a:buNone/>
                      </a:pPr>
                      <a:r>
                        <a:rPr lang="ro-RO"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ro-RO" sz="1600" b="0" dirty="0">
                          <a:effectLst/>
                          <a:latin typeface="Times New Roman" panose="02020603050405020304" pitchFamily="18" charset="0"/>
                          <a:ea typeface="Times New Roman" panose="02020603050405020304" pitchFamily="18" charset="0"/>
                          <a:cs typeface="Times New Roman" panose="02020603050405020304" pitchFamily="18" charset="0"/>
                        </a:rPr>
                        <a:t>Furaj granulat</a:t>
                      </a:r>
                      <a:endParaRPr lang="en-US"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ro-RO" sz="1600" b="1" dirty="0">
                          <a:effectLst/>
                        </a:rPr>
                        <a:t>Titru HA</a:t>
                      </a:r>
                      <a:endParaRPr lang="en-US" sz="1600" b="1" dirty="0">
                        <a:effectLst/>
                      </a:endParaRPr>
                    </a:p>
                    <a:p>
                      <a:pPr marL="0" marR="0" algn="ctr">
                        <a:buNone/>
                      </a:pPr>
                      <a:r>
                        <a:rPr lang="ro-RO" sz="1600" b="1" dirty="0">
                          <a:effectLst/>
                        </a:rPr>
                        <a:t>22°C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ro-RO" sz="1600" b="1" dirty="0">
                          <a:effectLst/>
                        </a:rPr>
                        <a:t>Titru HA</a:t>
                      </a:r>
                      <a:endParaRPr lang="en-US" sz="1600" b="1" dirty="0">
                        <a:effectLst/>
                      </a:endParaRPr>
                    </a:p>
                    <a:p>
                      <a:pPr marL="0" marR="0" algn="ctr">
                        <a:buNone/>
                      </a:pPr>
                      <a:r>
                        <a:rPr lang="ro-RO"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1190955"/>
                  </a:ext>
                </a:extLst>
              </a:tr>
              <a:tr h="0">
                <a:tc>
                  <a:txBody>
                    <a:bodyPr/>
                    <a:lstStyle/>
                    <a:p>
                      <a:pPr marL="0" marR="0" algn="ctr">
                        <a:buNone/>
                      </a:pPr>
                      <a:r>
                        <a:rPr lang="ro-RO" sz="1600" b="1" dirty="0">
                          <a:effectLst/>
                        </a:rPr>
                        <a:t>Ziua 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1/256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1/128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Day 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1/256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1/128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74367181"/>
                  </a:ext>
                </a:extLst>
              </a:tr>
              <a:tr h="0">
                <a:tc>
                  <a:txBody>
                    <a:bodyPr/>
                    <a:lstStyle/>
                    <a:p>
                      <a:pPr marL="0" marR="0" algn="ctr">
                        <a:buNone/>
                      </a:pPr>
                      <a:r>
                        <a:rPr lang="ro-RO" sz="1600" b="1" dirty="0">
                          <a:effectLst/>
                        </a:rPr>
                        <a:t>Ziua 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1/16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1/32</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Day 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1/16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1/32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35710929"/>
                  </a:ext>
                </a:extLst>
              </a:tr>
              <a:tr h="0">
                <a:tc>
                  <a:txBody>
                    <a:bodyPr/>
                    <a:lstStyle/>
                    <a:p>
                      <a:pPr marL="0" marR="0" algn="ctr">
                        <a:buNone/>
                      </a:pPr>
                      <a:r>
                        <a:rPr lang="ro-RO" sz="1600" b="1" dirty="0">
                          <a:effectLst/>
                        </a:rPr>
                        <a:t>Ziua 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1/32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1/256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Day 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1/32</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1/256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84690718"/>
                  </a:ext>
                </a:extLst>
              </a:tr>
              <a:tr h="0">
                <a:tc>
                  <a:txBody>
                    <a:bodyPr/>
                    <a:lstStyle/>
                    <a:p>
                      <a:pPr marL="0" marR="0" algn="ctr">
                        <a:buNone/>
                      </a:pPr>
                      <a:r>
                        <a:rPr lang="ro-RO" sz="1600" b="1" dirty="0">
                          <a:effectLst/>
                        </a:rPr>
                        <a:t>Ziua 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1/512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Day 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1/512</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09655237"/>
                  </a:ext>
                </a:extLst>
              </a:tr>
            </a:tbl>
          </a:graphicData>
        </a:graphic>
      </p:graphicFrame>
      <p:sp>
        <p:nvSpPr>
          <p:cNvPr id="31" name="TextBox 30">
            <a:extLst>
              <a:ext uri="{FF2B5EF4-FFF2-40B4-BE49-F238E27FC236}">
                <a16:creationId xmlns:a16="http://schemas.microsoft.com/office/drawing/2014/main" id="{D1D58FED-1924-2606-AE13-97C89C7043BE}"/>
              </a:ext>
            </a:extLst>
          </p:cNvPr>
          <p:cNvSpPr txBox="1"/>
          <p:nvPr/>
        </p:nvSpPr>
        <p:spPr>
          <a:xfrm>
            <a:off x="7775882" y="22861344"/>
            <a:ext cx="4454741" cy="9325630"/>
          </a:xfrm>
          <a:prstGeom prst="rect">
            <a:avLst/>
          </a:prstGeom>
          <a:noFill/>
        </p:spPr>
        <p:txBody>
          <a:bodyPr wrap="square" rtlCol="0">
            <a:spAutoFit/>
          </a:bodyPr>
          <a:lstStyle/>
          <a:p>
            <a:pPr algn="just"/>
            <a:r>
              <a:rPr lang="ro-RO" sz="2000" b="1" dirty="0"/>
              <a:t>În faza pilot, au fost înregistrate amplificări în toate cele patru zile de testare, cu valori de Ct cuprinse între 14,31 și 23,03. Valorile medii de Ct pentru furajul tip făinos au fost constant mai mici pentru ambele temperaturi, comparativ cu cele înregistrate pentru furajul granulat: o medie de 16,57 pentru furajul tip făinos comparativ cu 21,06 pentru furajul granulat. Aceste valori sugerează un efect inhibitor al furajului granulat asupra componentelor chimice ale reacției PCR, o denaturare mai pronunțată a genomului viral în urma contactului cu furajul granulat sau o denaturare a particulelor virale în urma unui contact mai prelungit cu aerul, având în vedere volumul extern al peletelor. În ceea ce privește izolarea virusului, rezultatele arată că virusul supraviețuiește la 22°C pe parcursul tuturor celor 4 zile de testare. O posibilă explicație pentru diferențele de valori dintre zilele 3 și 6 comparativ cu zilele 4 și 5 ar putea fi gradul de omogenizare a furajului. La 37°C, virusul supraviețuiește în zilele 3-5, valorile titrului pentru ziua 6 fiind în ambele cazuri 1/8, ceea ce semnifică un rezultat negativ pentru izolarea virală.</a:t>
            </a:r>
            <a:endParaRPr lang="en-US" sz="2000" b="1" dirty="0"/>
          </a:p>
        </p:txBody>
      </p:sp>
      <p:sp>
        <p:nvSpPr>
          <p:cNvPr id="32" name="TextBox 31">
            <a:extLst>
              <a:ext uri="{FF2B5EF4-FFF2-40B4-BE49-F238E27FC236}">
                <a16:creationId xmlns:a16="http://schemas.microsoft.com/office/drawing/2014/main" id="{7EF87ADB-5262-DC25-11FF-D1E2BE1CF8B2}"/>
              </a:ext>
            </a:extLst>
          </p:cNvPr>
          <p:cNvSpPr txBox="1"/>
          <p:nvPr/>
        </p:nvSpPr>
        <p:spPr>
          <a:xfrm>
            <a:off x="1838178" y="29593838"/>
            <a:ext cx="5461404" cy="830997"/>
          </a:xfrm>
          <a:prstGeom prst="rect">
            <a:avLst/>
          </a:prstGeom>
          <a:noFill/>
        </p:spPr>
        <p:txBody>
          <a:bodyPr wrap="square" rtlCol="0">
            <a:spAutoFit/>
          </a:bodyPr>
          <a:lstStyle/>
          <a:p>
            <a:pPr algn="ctr"/>
            <a:r>
              <a:rPr lang="ro-RO" sz="2400" b="1" dirty="0"/>
              <a:t>Rezultatele la testul de izolare virală, obținute în faza pilot</a:t>
            </a:r>
            <a:endParaRPr lang="en-US" sz="2400" b="1" dirty="0"/>
          </a:p>
        </p:txBody>
      </p:sp>
      <p:grpSp>
        <p:nvGrpSpPr>
          <p:cNvPr id="45" name="Group 44">
            <a:extLst>
              <a:ext uri="{FF2B5EF4-FFF2-40B4-BE49-F238E27FC236}">
                <a16:creationId xmlns:a16="http://schemas.microsoft.com/office/drawing/2014/main" id="{81668F85-5208-E7C7-E7D1-59E0ACF6C55D}"/>
              </a:ext>
            </a:extLst>
          </p:cNvPr>
          <p:cNvGrpSpPr/>
          <p:nvPr/>
        </p:nvGrpSpPr>
        <p:grpSpPr>
          <a:xfrm>
            <a:off x="12671778" y="24802691"/>
            <a:ext cx="11044990" cy="4777685"/>
            <a:chOff x="10377733" y="24588888"/>
            <a:chExt cx="10410504" cy="4232468"/>
          </a:xfrm>
        </p:grpSpPr>
        <p:graphicFrame>
          <p:nvGraphicFramePr>
            <p:cNvPr id="36" name="Table 35">
              <a:extLst>
                <a:ext uri="{FF2B5EF4-FFF2-40B4-BE49-F238E27FC236}">
                  <a16:creationId xmlns:a16="http://schemas.microsoft.com/office/drawing/2014/main" id="{D914D0A5-2053-08D6-1BB1-C1732952B3BA}"/>
                </a:ext>
              </a:extLst>
            </p:cNvPr>
            <p:cNvGraphicFramePr>
              <a:graphicFrameLocks/>
            </p:cNvGraphicFramePr>
            <p:nvPr>
              <p:extLst>
                <p:ext uri="{D42A27DB-BD31-4B8C-83A1-F6EECF244321}">
                  <p14:modId xmlns:p14="http://schemas.microsoft.com/office/powerpoint/2010/main" val="2271897612"/>
                </p:ext>
              </p:extLst>
            </p:nvPr>
          </p:nvGraphicFramePr>
          <p:xfrm>
            <a:off x="10377733" y="24588888"/>
            <a:ext cx="10410503" cy="1134071"/>
          </p:xfrm>
          <a:graphic>
            <a:graphicData uri="http://schemas.openxmlformats.org/drawingml/2006/table">
              <a:tbl>
                <a:tblPr firstRow="1" firstCol="1" bandRow="1">
                  <a:tableStyleId>{21E4AEA4-8DFA-4A89-87EB-49C32662AFE0}</a:tableStyleId>
                </a:tblPr>
                <a:tblGrid>
                  <a:gridCol w="1227221">
                    <a:extLst>
                      <a:ext uri="{9D8B030D-6E8A-4147-A177-3AD203B41FA5}">
                        <a16:colId xmlns:a16="http://schemas.microsoft.com/office/drawing/2014/main" val="3052925190"/>
                      </a:ext>
                    </a:extLst>
                  </a:gridCol>
                  <a:gridCol w="1227221">
                    <a:extLst>
                      <a:ext uri="{9D8B030D-6E8A-4147-A177-3AD203B41FA5}">
                        <a16:colId xmlns:a16="http://schemas.microsoft.com/office/drawing/2014/main" val="982898980"/>
                      </a:ext>
                    </a:extLst>
                  </a:gridCol>
                  <a:gridCol w="1227221">
                    <a:extLst>
                      <a:ext uri="{9D8B030D-6E8A-4147-A177-3AD203B41FA5}">
                        <a16:colId xmlns:a16="http://schemas.microsoft.com/office/drawing/2014/main" val="2290636640"/>
                      </a:ext>
                    </a:extLst>
                  </a:gridCol>
                  <a:gridCol w="1227221">
                    <a:extLst>
                      <a:ext uri="{9D8B030D-6E8A-4147-A177-3AD203B41FA5}">
                        <a16:colId xmlns:a16="http://schemas.microsoft.com/office/drawing/2014/main" val="556482655"/>
                      </a:ext>
                    </a:extLst>
                  </a:gridCol>
                  <a:gridCol w="1227221">
                    <a:extLst>
                      <a:ext uri="{9D8B030D-6E8A-4147-A177-3AD203B41FA5}">
                        <a16:colId xmlns:a16="http://schemas.microsoft.com/office/drawing/2014/main" val="1969147702"/>
                      </a:ext>
                    </a:extLst>
                  </a:gridCol>
                  <a:gridCol w="1227221">
                    <a:extLst>
                      <a:ext uri="{9D8B030D-6E8A-4147-A177-3AD203B41FA5}">
                        <a16:colId xmlns:a16="http://schemas.microsoft.com/office/drawing/2014/main" val="3576066111"/>
                      </a:ext>
                    </a:extLst>
                  </a:gridCol>
                  <a:gridCol w="1227221">
                    <a:extLst>
                      <a:ext uri="{9D8B030D-6E8A-4147-A177-3AD203B41FA5}">
                        <a16:colId xmlns:a16="http://schemas.microsoft.com/office/drawing/2014/main" val="1518484472"/>
                      </a:ext>
                    </a:extLst>
                  </a:gridCol>
                  <a:gridCol w="1227221">
                    <a:extLst>
                      <a:ext uri="{9D8B030D-6E8A-4147-A177-3AD203B41FA5}">
                        <a16:colId xmlns:a16="http://schemas.microsoft.com/office/drawing/2014/main" val="3461797556"/>
                      </a:ext>
                    </a:extLst>
                  </a:gridCol>
                  <a:gridCol w="1227221">
                    <a:extLst>
                      <a:ext uri="{9D8B030D-6E8A-4147-A177-3AD203B41FA5}">
                        <a16:colId xmlns:a16="http://schemas.microsoft.com/office/drawing/2014/main" val="3643039334"/>
                      </a:ext>
                    </a:extLst>
                  </a:gridCol>
                </a:tblGrid>
                <a:tr h="225981">
                  <a:tc>
                    <a:txBody>
                      <a:bodyPr/>
                      <a:lstStyle/>
                      <a:p>
                        <a:pPr marL="0" marR="0" algn="ctr">
                          <a:buNone/>
                        </a:pPr>
                        <a:r>
                          <a:rPr lang="ro-RO" sz="1400" b="1" dirty="0">
                            <a:effectLst/>
                            <a:latin typeface="+mn-lt"/>
                            <a:ea typeface="Times New Roman" panose="02020603050405020304" pitchFamily="18" charset="0"/>
                            <a:cs typeface="Times New Roman" panose="02020603050405020304" pitchFamily="18" charset="0"/>
                          </a:rPr>
                          <a:t>Tip furaj</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latin typeface="+mn-lt"/>
                          </a:rPr>
                          <a:t>Temperatură</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 3</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4</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5</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 </a:t>
                        </a:r>
                        <a:r>
                          <a:rPr lang="en-US" sz="1400" b="1" dirty="0">
                            <a:effectLst/>
                          </a:rPr>
                          <a:t>6</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7</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8</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9</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36224201"/>
                    </a:ext>
                  </a:extLst>
                </a:tr>
                <a:tr h="200025">
                  <a:tc>
                    <a:txBody>
                      <a:bodyPr/>
                      <a:lstStyle/>
                      <a:p>
                        <a:pPr marL="0" marR="0" algn="ctr">
                          <a:buNone/>
                        </a:pPr>
                        <a:r>
                          <a:rPr lang="ro-RO" sz="1400" b="1" dirty="0">
                            <a:effectLst/>
                            <a:latin typeface="+mn-lt"/>
                          </a:rPr>
                          <a:t>Făinos</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37°C</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16,62</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18,33</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20,51</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20,65</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21,96</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18,18</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24,1</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76729628"/>
                    </a:ext>
                  </a:extLst>
                </a:tr>
                <a:tr h="200025">
                  <a:tc>
                    <a:txBody>
                      <a:bodyPr/>
                      <a:lstStyle/>
                      <a:p>
                        <a:pPr marL="0" marR="0" algn="ctr">
                          <a:buNone/>
                        </a:pPr>
                        <a:r>
                          <a:rPr lang="ro-RO" sz="1400" b="1" dirty="0">
                            <a:effectLst/>
                            <a:latin typeface="+mn-lt"/>
                          </a:rPr>
                          <a:t>Făinos</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37°C</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16,24</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21,58</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19,81</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21,84</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22,28</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17,22</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25,9</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41294112"/>
                    </a:ext>
                  </a:extLst>
                </a:tr>
                <a:tr h="200025">
                  <a:tc>
                    <a:txBody>
                      <a:bodyPr/>
                      <a:lstStyle/>
                      <a:p>
                        <a:pPr marL="0" marR="0" algn="ctr">
                          <a:buNone/>
                        </a:pPr>
                        <a:r>
                          <a:rPr lang="ro-RO" sz="1400" b="1" dirty="0">
                            <a:effectLst/>
                            <a:latin typeface="+mn-lt"/>
                          </a:rPr>
                          <a:t>Făinos</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37°C</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15,88</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22,84</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20,26</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21,87</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19,58</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17,48</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buNone/>
                        </a:pPr>
                        <a:endParaRPr lang="en-US" sz="1400" b="1"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5240767"/>
                    </a:ext>
                  </a:extLst>
                </a:tr>
                <a:tr h="190500">
                  <a:tc gridSpan="2">
                    <a:txBody>
                      <a:bodyPr/>
                      <a:lstStyle/>
                      <a:p>
                        <a:pPr marL="0" marR="0" algn="ctr">
                          <a:buNone/>
                        </a:pPr>
                        <a:r>
                          <a:rPr lang="en-US" sz="1400" b="1">
                            <a:effectLst/>
                          </a:rPr>
                          <a:t>Average</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ctr">
                          <a:buNone/>
                        </a:pPr>
                        <a:r>
                          <a:rPr lang="en-US" sz="1400" b="1">
                            <a:effectLst/>
                          </a:rPr>
                          <a:t>16,24</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a:effectLst/>
                          </a:rPr>
                          <a:t>20,91</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a:effectLst/>
                          </a:rPr>
                          <a:t>20,19</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a:effectLst/>
                          </a:rPr>
                          <a:t>21,45</a:t>
                        </a:r>
                        <a:endParaRPr lang="en-US" sz="14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21,27</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17,62</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25</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69686568"/>
                    </a:ext>
                  </a:extLst>
                </a:tr>
              </a:tbl>
            </a:graphicData>
          </a:graphic>
        </p:graphicFrame>
        <p:graphicFrame>
          <p:nvGraphicFramePr>
            <p:cNvPr id="37" name="Table 36">
              <a:extLst>
                <a:ext uri="{FF2B5EF4-FFF2-40B4-BE49-F238E27FC236}">
                  <a16:creationId xmlns:a16="http://schemas.microsoft.com/office/drawing/2014/main" id="{C11FB02F-6619-78DE-3B53-06C228AC3C1E}"/>
                </a:ext>
              </a:extLst>
            </p:cNvPr>
            <p:cNvGraphicFramePr>
              <a:graphicFrameLocks/>
            </p:cNvGraphicFramePr>
            <p:nvPr>
              <p:extLst>
                <p:ext uri="{D42A27DB-BD31-4B8C-83A1-F6EECF244321}">
                  <p14:modId xmlns:p14="http://schemas.microsoft.com/office/powerpoint/2010/main" val="1451692760"/>
                </p:ext>
              </p:extLst>
            </p:nvPr>
          </p:nvGraphicFramePr>
          <p:xfrm>
            <a:off x="10377734" y="26175189"/>
            <a:ext cx="10410503" cy="1134071"/>
          </p:xfrm>
          <a:graphic>
            <a:graphicData uri="http://schemas.openxmlformats.org/drawingml/2006/table">
              <a:tbl>
                <a:tblPr firstRow="1" firstCol="1" bandRow="1">
                  <a:tableStyleId>{21E4AEA4-8DFA-4A89-87EB-49C32662AFE0}</a:tableStyleId>
                </a:tblPr>
                <a:tblGrid>
                  <a:gridCol w="1227221">
                    <a:extLst>
                      <a:ext uri="{9D8B030D-6E8A-4147-A177-3AD203B41FA5}">
                        <a16:colId xmlns:a16="http://schemas.microsoft.com/office/drawing/2014/main" val="2679584830"/>
                      </a:ext>
                    </a:extLst>
                  </a:gridCol>
                  <a:gridCol w="1227221">
                    <a:extLst>
                      <a:ext uri="{9D8B030D-6E8A-4147-A177-3AD203B41FA5}">
                        <a16:colId xmlns:a16="http://schemas.microsoft.com/office/drawing/2014/main" val="1656482030"/>
                      </a:ext>
                    </a:extLst>
                  </a:gridCol>
                  <a:gridCol w="1227221">
                    <a:extLst>
                      <a:ext uri="{9D8B030D-6E8A-4147-A177-3AD203B41FA5}">
                        <a16:colId xmlns:a16="http://schemas.microsoft.com/office/drawing/2014/main" val="2532197405"/>
                      </a:ext>
                    </a:extLst>
                  </a:gridCol>
                  <a:gridCol w="1227221">
                    <a:extLst>
                      <a:ext uri="{9D8B030D-6E8A-4147-A177-3AD203B41FA5}">
                        <a16:colId xmlns:a16="http://schemas.microsoft.com/office/drawing/2014/main" val="3816472704"/>
                      </a:ext>
                    </a:extLst>
                  </a:gridCol>
                  <a:gridCol w="1227221">
                    <a:extLst>
                      <a:ext uri="{9D8B030D-6E8A-4147-A177-3AD203B41FA5}">
                        <a16:colId xmlns:a16="http://schemas.microsoft.com/office/drawing/2014/main" val="3819476"/>
                      </a:ext>
                    </a:extLst>
                  </a:gridCol>
                  <a:gridCol w="1227221">
                    <a:extLst>
                      <a:ext uri="{9D8B030D-6E8A-4147-A177-3AD203B41FA5}">
                        <a16:colId xmlns:a16="http://schemas.microsoft.com/office/drawing/2014/main" val="1904573851"/>
                      </a:ext>
                    </a:extLst>
                  </a:gridCol>
                  <a:gridCol w="1227221">
                    <a:extLst>
                      <a:ext uri="{9D8B030D-6E8A-4147-A177-3AD203B41FA5}">
                        <a16:colId xmlns:a16="http://schemas.microsoft.com/office/drawing/2014/main" val="3492476905"/>
                      </a:ext>
                    </a:extLst>
                  </a:gridCol>
                  <a:gridCol w="1227221">
                    <a:extLst>
                      <a:ext uri="{9D8B030D-6E8A-4147-A177-3AD203B41FA5}">
                        <a16:colId xmlns:a16="http://schemas.microsoft.com/office/drawing/2014/main" val="4065718119"/>
                      </a:ext>
                    </a:extLst>
                  </a:gridCol>
                  <a:gridCol w="1227221">
                    <a:extLst>
                      <a:ext uri="{9D8B030D-6E8A-4147-A177-3AD203B41FA5}">
                        <a16:colId xmlns:a16="http://schemas.microsoft.com/office/drawing/2014/main" val="3452195700"/>
                      </a:ext>
                    </a:extLst>
                  </a:gridCol>
                </a:tblGrid>
                <a:tr h="209550">
                  <a:tc>
                    <a:txBody>
                      <a:bodyPr/>
                      <a:lstStyle/>
                      <a:p>
                        <a:pPr marL="0" marR="0" algn="ctr">
                          <a:buNone/>
                        </a:pPr>
                        <a:r>
                          <a:rPr lang="ro-RO" sz="1400" b="1" dirty="0">
                            <a:effectLst/>
                            <a:latin typeface="+mn-lt"/>
                            <a:ea typeface="Times New Roman" panose="02020603050405020304" pitchFamily="18" charset="0"/>
                            <a:cs typeface="Times New Roman" panose="02020603050405020304" pitchFamily="18" charset="0"/>
                          </a:rPr>
                          <a:t>Tip furaj</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latin typeface="+mn-lt"/>
                          </a:rPr>
                          <a:t>Temperatură</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 3</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4</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5</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6</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7</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8</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a:t>
                        </a:r>
                        <a:r>
                          <a:rPr lang="en-US" sz="1400" b="1" dirty="0">
                            <a:effectLst/>
                          </a:rPr>
                          <a:t> 9</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17496033"/>
                    </a:ext>
                  </a:extLst>
                </a:tr>
                <a:tr h="209550">
                  <a:tc>
                    <a:txBody>
                      <a:bodyPr/>
                      <a:lstStyle/>
                      <a:p>
                        <a:pPr marL="0" marR="0" algn="ctr">
                          <a:buNone/>
                        </a:pPr>
                        <a:r>
                          <a:rPr lang="ro-RO" sz="1400" b="1" dirty="0">
                            <a:effectLst/>
                            <a:latin typeface="+mn-lt"/>
                          </a:rPr>
                          <a:t>Granulat</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a:effectLst/>
                          </a:rPr>
                          <a:t>22°C</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17,73</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22,07</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16,16</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19,55</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18,2</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16,37</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25,84</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87863106"/>
                    </a:ext>
                  </a:extLst>
                </a:tr>
                <a:tr h="209550">
                  <a:tc>
                    <a:txBody>
                      <a:bodyPr/>
                      <a:lstStyle/>
                      <a:p>
                        <a:pPr marL="0" marR="0" lvl="0" indent="0" algn="ctr" defTabSz="3239902" rtl="0" eaLnBrk="1" fontAlgn="auto" latinLnBrk="0" hangingPunct="1">
                          <a:lnSpc>
                            <a:spcPct val="100000"/>
                          </a:lnSpc>
                          <a:spcBef>
                            <a:spcPts val="0"/>
                          </a:spcBef>
                          <a:spcAft>
                            <a:spcPts val="0"/>
                          </a:spcAft>
                          <a:buClrTx/>
                          <a:buSzTx/>
                          <a:buFontTx/>
                          <a:buNone/>
                          <a:tabLst/>
                          <a:defRPr/>
                        </a:pPr>
                        <a:r>
                          <a:rPr lang="ro-RO" sz="1400" b="1" dirty="0">
                            <a:effectLst/>
                            <a:latin typeface="+mn-lt"/>
                          </a:rPr>
                          <a:t>Granulat</a:t>
                        </a:r>
                        <a:r>
                          <a:rPr lang="en-US" sz="1400" b="1" dirty="0">
                            <a:effectLst/>
                          </a:rPr>
                          <a:t> </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a:effectLst/>
                          </a:rPr>
                          <a:t>22°C</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18,06</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23,9</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15,4</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19,33</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18,4</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17,01</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21,1</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24552079"/>
                    </a:ext>
                  </a:extLst>
                </a:tr>
                <a:tr h="209550">
                  <a:tc>
                    <a:txBody>
                      <a:bodyPr/>
                      <a:lstStyle/>
                      <a:p>
                        <a:pPr marL="0" marR="0" algn="ctr">
                          <a:buNone/>
                        </a:pPr>
                        <a:r>
                          <a:rPr lang="ro-RO" sz="1400" b="1" dirty="0">
                            <a:effectLst/>
                            <a:latin typeface="+mn-lt"/>
                          </a:rPr>
                          <a:t>Granulat</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a:effectLst/>
                          </a:rPr>
                          <a:t>22°C</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16,16</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24,9</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16,97</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20,35</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18,33</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16,67</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21,86</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20570367"/>
                    </a:ext>
                  </a:extLst>
                </a:tr>
                <a:tr h="200025">
                  <a:tc gridSpan="2">
                    <a:txBody>
                      <a:bodyPr/>
                      <a:lstStyle/>
                      <a:p>
                        <a:pPr marL="0" marR="0" algn="ctr">
                          <a:buNone/>
                        </a:pPr>
                        <a:r>
                          <a:rPr lang="en-US" sz="1400" b="1">
                            <a:effectLst/>
                          </a:rPr>
                          <a:t>Average</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ctr">
                          <a:buNone/>
                        </a:pPr>
                        <a:r>
                          <a:rPr lang="en-US" sz="1400" b="1">
                            <a:effectLst/>
                          </a:rPr>
                          <a:t>17,31</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23,62</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16,17</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19,74</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18,31</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16,68</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22,93</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42142346"/>
                    </a:ext>
                  </a:extLst>
                </a:tr>
              </a:tbl>
            </a:graphicData>
          </a:graphic>
        </p:graphicFrame>
        <p:graphicFrame>
          <p:nvGraphicFramePr>
            <p:cNvPr id="38" name="Table 37">
              <a:extLst>
                <a:ext uri="{FF2B5EF4-FFF2-40B4-BE49-F238E27FC236}">
                  <a16:creationId xmlns:a16="http://schemas.microsoft.com/office/drawing/2014/main" id="{A6F8CD70-C8AB-50E8-2BA7-1E6AA437C27D}"/>
                </a:ext>
              </a:extLst>
            </p:cNvPr>
            <p:cNvGraphicFramePr>
              <a:graphicFrameLocks/>
            </p:cNvGraphicFramePr>
            <p:nvPr>
              <p:extLst>
                <p:ext uri="{D42A27DB-BD31-4B8C-83A1-F6EECF244321}">
                  <p14:modId xmlns:p14="http://schemas.microsoft.com/office/powerpoint/2010/main" val="733524239"/>
                </p:ext>
              </p:extLst>
            </p:nvPr>
          </p:nvGraphicFramePr>
          <p:xfrm>
            <a:off x="10377734" y="27687285"/>
            <a:ext cx="10410503" cy="1134071"/>
          </p:xfrm>
          <a:graphic>
            <a:graphicData uri="http://schemas.openxmlformats.org/drawingml/2006/table">
              <a:tbl>
                <a:tblPr firstRow="1" firstCol="1" bandRow="1">
                  <a:tableStyleId>{21E4AEA4-8DFA-4A89-87EB-49C32662AFE0}</a:tableStyleId>
                </a:tblPr>
                <a:tblGrid>
                  <a:gridCol w="1227221">
                    <a:extLst>
                      <a:ext uri="{9D8B030D-6E8A-4147-A177-3AD203B41FA5}">
                        <a16:colId xmlns:a16="http://schemas.microsoft.com/office/drawing/2014/main" val="2121017656"/>
                      </a:ext>
                    </a:extLst>
                  </a:gridCol>
                  <a:gridCol w="1227221">
                    <a:extLst>
                      <a:ext uri="{9D8B030D-6E8A-4147-A177-3AD203B41FA5}">
                        <a16:colId xmlns:a16="http://schemas.microsoft.com/office/drawing/2014/main" val="521770545"/>
                      </a:ext>
                    </a:extLst>
                  </a:gridCol>
                  <a:gridCol w="1227221">
                    <a:extLst>
                      <a:ext uri="{9D8B030D-6E8A-4147-A177-3AD203B41FA5}">
                        <a16:colId xmlns:a16="http://schemas.microsoft.com/office/drawing/2014/main" val="3571640500"/>
                      </a:ext>
                    </a:extLst>
                  </a:gridCol>
                  <a:gridCol w="1227221">
                    <a:extLst>
                      <a:ext uri="{9D8B030D-6E8A-4147-A177-3AD203B41FA5}">
                        <a16:colId xmlns:a16="http://schemas.microsoft.com/office/drawing/2014/main" val="3341899396"/>
                      </a:ext>
                    </a:extLst>
                  </a:gridCol>
                  <a:gridCol w="1227221">
                    <a:extLst>
                      <a:ext uri="{9D8B030D-6E8A-4147-A177-3AD203B41FA5}">
                        <a16:colId xmlns:a16="http://schemas.microsoft.com/office/drawing/2014/main" val="1528726040"/>
                      </a:ext>
                    </a:extLst>
                  </a:gridCol>
                  <a:gridCol w="1227221">
                    <a:extLst>
                      <a:ext uri="{9D8B030D-6E8A-4147-A177-3AD203B41FA5}">
                        <a16:colId xmlns:a16="http://schemas.microsoft.com/office/drawing/2014/main" val="3885653255"/>
                      </a:ext>
                    </a:extLst>
                  </a:gridCol>
                  <a:gridCol w="1227221">
                    <a:extLst>
                      <a:ext uri="{9D8B030D-6E8A-4147-A177-3AD203B41FA5}">
                        <a16:colId xmlns:a16="http://schemas.microsoft.com/office/drawing/2014/main" val="3065996894"/>
                      </a:ext>
                    </a:extLst>
                  </a:gridCol>
                  <a:gridCol w="1227221">
                    <a:extLst>
                      <a:ext uri="{9D8B030D-6E8A-4147-A177-3AD203B41FA5}">
                        <a16:colId xmlns:a16="http://schemas.microsoft.com/office/drawing/2014/main" val="3446154782"/>
                      </a:ext>
                    </a:extLst>
                  </a:gridCol>
                  <a:gridCol w="1227221">
                    <a:extLst>
                      <a:ext uri="{9D8B030D-6E8A-4147-A177-3AD203B41FA5}">
                        <a16:colId xmlns:a16="http://schemas.microsoft.com/office/drawing/2014/main" val="4073978481"/>
                      </a:ext>
                    </a:extLst>
                  </a:gridCol>
                </a:tblGrid>
                <a:tr h="209550">
                  <a:tc>
                    <a:txBody>
                      <a:bodyPr/>
                      <a:lstStyle/>
                      <a:p>
                        <a:pPr marL="0" marR="0" algn="ctr">
                          <a:buNone/>
                        </a:pPr>
                        <a:r>
                          <a:rPr lang="ro-RO" sz="1400" b="1" dirty="0">
                            <a:effectLst/>
                            <a:latin typeface="+mn-lt"/>
                            <a:ea typeface="Times New Roman" panose="02020603050405020304" pitchFamily="18" charset="0"/>
                            <a:cs typeface="Times New Roman" panose="02020603050405020304" pitchFamily="18" charset="0"/>
                          </a:rPr>
                          <a:t>Tip furaj</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latin typeface="+mn-lt"/>
                          </a:rPr>
                          <a:t>Temperatură</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 3</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CT </a:t>
                        </a:r>
                        <a:r>
                          <a:rPr lang="ro-RO" sz="1400" b="1" dirty="0">
                            <a:effectLst/>
                          </a:rPr>
                          <a:t>Săptămâna</a:t>
                        </a:r>
                        <a:r>
                          <a:rPr lang="en-US" sz="1400" b="1" dirty="0">
                            <a:effectLst/>
                          </a:rPr>
                          <a:t> 4</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Ct </a:t>
                        </a:r>
                        <a:r>
                          <a:rPr lang="ro-RO" sz="1400" b="1" dirty="0">
                            <a:effectLst/>
                          </a:rPr>
                          <a:t>Săptămâna</a:t>
                        </a:r>
                        <a:r>
                          <a:rPr lang="en-US" sz="1400" b="1" dirty="0">
                            <a:effectLst/>
                          </a:rPr>
                          <a:t> 5</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Ct </a:t>
                        </a:r>
                        <a:r>
                          <a:rPr lang="ro-RO" sz="1400" b="1" dirty="0">
                            <a:effectLst/>
                          </a:rPr>
                          <a:t>Săptămâna</a:t>
                        </a:r>
                        <a:r>
                          <a:rPr lang="en-US" sz="1400" b="1" dirty="0">
                            <a:effectLst/>
                          </a:rPr>
                          <a:t> 6</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Ct </a:t>
                        </a:r>
                        <a:r>
                          <a:rPr lang="ro-RO" sz="1400" b="1" dirty="0">
                            <a:effectLst/>
                          </a:rPr>
                          <a:t>Săptămâna</a:t>
                        </a:r>
                        <a:r>
                          <a:rPr lang="en-US" sz="1400" b="1" dirty="0">
                            <a:effectLst/>
                          </a:rPr>
                          <a:t> 7</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Ct </a:t>
                        </a:r>
                        <a:r>
                          <a:rPr lang="ro-RO" sz="1400" b="1" dirty="0">
                            <a:effectLst/>
                          </a:rPr>
                          <a:t>Săptămâna</a:t>
                        </a:r>
                        <a:r>
                          <a:rPr lang="en-US" sz="1400" b="1" dirty="0">
                            <a:effectLst/>
                          </a:rPr>
                          <a:t> 8</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Ct </a:t>
                        </a:r>
                        <a:r>
                          <a:rPr lang="ro-RO" sz="1400" b="1" dirty="0">
                            <a:effectLst/>
                          </a:rPr>
                          <a:t>Săptămâna</a:t>
                        </a:r>
                        <a:r>
                          <a:rPr lang="en-US" sz="1400" b="1" dirty="0">
                            <a:effectLst/>
                          </a:rPr>
                          <a:t>9</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4580464"/>
                    </a:ext>
                  </a:extLst>
                </a:tr>
                <a:tr h="209550">
                  <a:tc>
                    <a:txBody>
                      <a:bodyPr/>
                      <a:lstStyle/>
                      <a:p>
                        <a:pPr marL="0" marR="0" algn="ctr">
                          <a:buNone/>
                        </a:pPr>
                        <a:r>
                          <a:rPr lang="ro-RO" sz="1400" b="1" dirty="0">
                            <a:effectLst/>
                            <a:latin typeface="+mn-lt"/>
                          </a:rPr>
                          <a:t>Granulat</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37°C</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17,08</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24,57</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17,74</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21,54</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19,36</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17</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23,5</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57308857"/>
                    </a:ext>
                  </a:extLst>
                </a:tr>
                <a:tr h="209550">
                  <a:tc>
                    <a:txBody>
                      <a:bodyPr/>
                      <a:lstStyle/>
                      <a:p>
                        <a:pPr marL="0" marR="0" algn="ctr">
                          <a:buNone/>
                        </a:pPr>
                        <a:r>
                          <a:rPr lang="ro-RO" sz="1400" b="1" dirty="0">
                            <a:effectLst/>
                            <a:latin typeface="+mn-lt"/>
                          </a:rPr>
                          <a:t>Granulat</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37°C</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17,2</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22,9</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18,28</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21,11</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19,28</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18,3</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23,1</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78821964"/>
                    </a:ext>
                  </a:extLst>
                </a:tr>
                <a:tr h="209550">
                  <a:tc>
                    <a:txBody>
                      <a:bodyPr/>
                      <a:lstStyle/>
                      <a:p>
                        <a:pPr marL="0" marR="0" algn="ctr">
                          <a:buNone/>
                        </a:pPr>
                        <a:r>
                          <a:rPr lang="ro-RO" sz="1400" b="1" dirty="0">
                            <a:effectLst/>
                            <a:latin typeface="+mn-lt"/>
                          </a:rPr>
                          <a:t>Granulat</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a:effectLst/>
                          </a:rPr>
                          <a:t>37°C</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18.95</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21,85</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17,53</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20,3</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19,08</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16,69</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22,62</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45252436"/>
                    </a:ext>
                  </a:extLst>
                </a:tr>
                <a:tr h="200025">
                  <a:tc gridSpan="2">
                    <a:txBody>
                      <a:bodyPr/>
                      <a:lstStyle/>
                      <a:p>
                        <a:pPr marL="0" marR="0" algn="ctr">
                          <a:buNone/>
                        </a:pPr>
                        <a:r>
                          <a:rPr lang="en-US" sz="1400" b="1">
                            <a:effectLst/>
                          </a:rPr>
                          <a:t>Average</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ctr">
                          <a:buNone/>
                        </a:pPr>
                        <a:r>
                          <a:rPr lang="en-US" sz="1400" b="1">
                            <a:effectLst/>
                          </a:rPr>
                          <a:t>17,14</a:t>
                        </a:r>
                        <a:endParaRPr lang="en-US" sz="1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23,10</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17,85</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20,98</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19,24</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17,33</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400" b="1" dirty="0">
                            <a:effectLst/>
                          </a:rPr>
                          <a:t>23,07</a:t>
                        </a:r>
                        <a:endPar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02472798"/>
                    </a:ext>
                  </a:extLst>
                </a:tr>
              </a:tbl>
            </a:graphicData>
          </a:graphic>
        </p:graphicFrame>
      </p:grpSp>
      <p:graphicFrame>
        <p:nvGraphicFramePr>
          <p:cNvPr id="39" name="Table 38">
            <a:extLst>
              <a:ext uri="{FF2B5EF4-FFF2-40B4-BE49-F238E27FC236}">
                <a16:creationId xmlns:a16="http://schemas.microsoft.com/office/drawing/2014/main" id="{AA65D5C0-6620-5E37-9ECF-4A97144C1CDE}"/>
              </a:ext>
            </a:extLst>
          </p:cNvPr>
          <p:cNvGraphicFramePr>
            <a:graphicFrameLocks noGrp="1"/>
          </p:cNvGraphicFramePr>
          <p:nvPr>
            <p:extLst>
              <p:ext uri="{D42A27DB-BD31-4B8C-83A1-F6EECF244321}">
                <p14:modId xmlns:p14="http://schemas.microsoft.com/office/powerpoint/2010/main" val="1385376159"/>
              </p:ext>
            </p:extLst>
          </p:nvPr>
        </p:nvGraphicFramePr>
        <p:xfrm>
          <a:off x="12698416" y="30541689"/>
          <a:ext cx="11185731" cy="731520"/>
        </p:xfrm>
        <a:graphic>
          <a:graphicData uri="http://schemas.openxmlformats.org/drawingml/2006/table">
            <a:tbl>
              <a:tblPr firstRow="1" firstCol="1" bandRow="1">
                <a:tableStyleId>{21E4AEA4-8DFA-4A89-87EB-49C32662AFE0}</a:tableStyleId>
              </a:tblPr>
              <a:tblGrid>
                <a:gridCol w="1242859">
                  <a:extLst>
                    <a:ext uri="{9D8B030D-6E8A-4147-A177-3AD203B41FA5}">
                      <a16:colId xmlns:a16="http://schemas.microsoft.com/office/drawing/2014/main" val="3301427989"/>
                    </a:ext>
                  </a:extLst>
                </a:gridCol>
                <a:gridCol w="1242859">
                  <a:extLst>
                    <a:ext uri="{9D8B030D-6E8A-4147-A177-3AD203B41FA5}">
                      <a16:colId xmlns:a16="http://schemas.microsoft.com/office/drawing/2014/main" val="2586829900"/>
                    </a:ext>
                  </a:extLst>
                </a:gridCol>
                <a:gridCol w="1242859">
                  <a:extLst>
                    <a:ext uri="{9D8B030D-6E8A-4147-A177-3AD203B41FA5}">
                      <a16:colId xmlns:a16="http://schemas.microsoft.com/office/drawing/2014/main" val="1036049043"/>
                    </a:ext>
                  </a:extLst>
                </a:gridCol>
                <a:gridCol w="1242859">
                  <a:extLst>
                    <a:ext uri="{9D8B030D-6E8A-4147-A177-3AD203B41FA5}">
                      <a16:colId xmlns:a16="http://schemas.microsoft.com/office/drawing/2014/main" val="2160773571"/>
                    </a:ext>
                  </a:extLst>
                </a:gridCol>
                <a:gridCol w="1242859">
                  <a:extLst>
                    <a:ext uri="{9D8B030D-6E8A-4147-A177-3AD203B41FA5}">
                      <a16:colId xmlns:a16="http://schemas.microsoft.com/office/drawing/2014/main" val="3952684743"/>
                    </a:ext>
                  </a:extLst>
                </a:gridCol>
                <a:gridCol w="1242859">
                  <a:extLst>
                    <a:ext uri="{9D8B030D-6E8A-4147-A177-3AD203B41FA5}">
                      <a16:colId xmlns:a16="http://schemas.microsoft.com/office/drawing/2014/main" val="711860796"/>
                    </a:ext>
                  </a:extLst>
                </a:gridCol>
                <a:gridCol w="1242859">
                  <a:extLst>
                    <a:ext uri="{9D8B030D-6E8A-4147-A177-3AD203B41FA5}">
                      <a16:colId xmlns:a16="http://schemas.microsoft.com/office/drawing/2014/main" val="823252957"/>
                    </a:ext>
                  </a:extLst>
                </a:gridCol>
                <a:gridCol w="1242859">
                  <a:extLst>
                    <a:ext uri="{9D8B030D-6E8A-4147-A177-3AD203B41FA5}">
                      <a16:colId xmlns:a16="http://schemas.microsoft.com/office/drawing/2014/main" val="1467293206"/>
                    </a:ext>
                  </a:extLst>
                </a:gridCol>
                <a:gridCol w="1242859">
                  <a:extLst>
                    <a:ext uri="{9D8B030D-6E8A-4147-A177-3AD203B41FA5}">
                      <a16:colId xmlns:a16="http://schemas.microsoft.com/office/drawing/2014/main" val="207740790"/>
                    </a:ext>
                  </a:extLst>
                </a:gridCol>
              </a:tblGrid>
              <a:tr h="200025">
                <a:tc>
                  <a:txBody>
                    <a:bodyPr/>
                    <a:lstStyle/>
                    <a:p>
                      <a:pPr marL="0" marR="0" algn="ctr">
                        <a:buNone/>
                      </a:pPr>
                      <a:r>
                        <a:rPr lang="ro-RO" sz="1600" b="1" dirty="0">
                          <a:effectLst/>
                          <a:latin typeface="Times New Roman" panose="02020603050405020304" pitchFamily="18" charset="0"/>
                          <a:ea typeface="Times New Roman" panose="02020603050405020304" pitchFamily="18" charset="0"/>
                          <a:cs typeface="Times New Roman" panose="02020603050405020304" pitchFamily="18" charset="0"/>
                        </a:rPr>
                        <a:t>Tip furaj</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Temperatur</a:t>
                      </a:r>
                      <a:r>
                        <a:rPr lang="ro-RO" sz="1600" b="1" dirty="0">
                          <a:effectLst/>
                        </a:rPr>
                        <a:t>ă</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 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7</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9</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97149974"/>
                  </a:ext>
                </a:extLst>
              </a:tr>
              <a:tr h="200025">
                <a:tc>
                  <a:txBody>
                    <a:bodyPr/>
                    <a:lstStyle/>
                    <a:p>
                      <a:pPr marL="0" marR="0" algn="ctr">
                        <a:buNone/>
                      </a:pPr>
                      <a:r>
                        <a:rPr lang="ro-RO" sz="1600" b="1" dirty="0">
                          <a:effectLst/>
                          <a:latin typeface="+mn-lt"/>
                        </a:rPr>
                        <a:t>Făinos</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12685705"/>
                  </a:ext>
                </a:extLst>
              </a:tr>
              <a:tr h="200025">
                <a:tc>
                  <a:txBody>
                    <a:bodyPr/>
                    <a:lstStyle/>
                    <a:p>
                      <a:pPr marL="0" marR="0" algn="ctr">
                        <a:buNone/>
                      </a:pPr>
                      <a:r>
                        <a:rPr lang="ro-RO" sz="1600" b="1" dirty="0">
                          <a:effectLst/>
                          <a:latin typeface="+mn-lt"/>
                        </a:rPr>
                        <a:t>Făinos</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22°C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Po</a:t>
                      </a:r>
                      <a:r>
                        <a:rPr lang="ro-RO" sz="1600" b="1" dirty="0">
                          <a:effectLst/>
                        </a:rPr>
                        <a:t>z</a:t>
                      </a:r>
                      <a:r>
                        <a:rPr lang="en-US" sz="1600" b="1" dirty="0" err="1">
                          <a:effectLst/>
                        </a:rPr>
                        <a:t>itiv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29342127"/>
                  </a:ext>
                </a:extLst>
              </a:tr>
            </a:tbl>
          </a:graphicData>
        </a:graphic>
      </p:graphicFrame>
      <p:graphicFrame>
        <p:nvGraphicFramePr>
          <p:cNvPr id="40" name="Table 39">
            <a:extLst>
              <a:ext uri="{FF2B5EF4-FFF2-40B4-BE49-F238E27FC236}">
                <a16:creationId xmlns:a16="http://schemas.microsoft.com/office/drawing/2014/main" id="{B7F13B9F-05D3-79AF-2476-080B1406068A}"/>
              </a:ext>
            </a:extLst>
          </p:cNvPr>
          <p:cNvGraphicFramePr>
            <a:graphicFrameLocks noGrp="1"/>
          </p:cNvGraphicFramePr>
          <p:nvPr>
            <p:extLst>
              <p:ext uri="{D42A27DB-BD31-4B8C-83A1-F6EECF244321}">
                <p14:modId xmlns:p14="http://schemas.microsoft.com/office/powerpoint/2010/main" val="3317724347"/>
              </p:ext>
            </p:extLst>
          </p:nvPr>
        </p:nvGraphicFramePr>
        <p:xfrm>
          <a:off x="12698418" y="31618250"/>
          <a:ext cx="11185731" cy="731520"/>
        </p:xfrm>
        <a:graphic>
          <a:graphicData uri="http://schemas.openxmlformats.org/drawingml/2006/table">
            <a:tbl>
              <a:tblPr firstRow="1" firstCol="1" bandRow="1">
                <a:tableStyleId>{21E4AEA4-8DFA-4A89-87EB-49C32662AFE0}</a:tableStyleId>
              </a:tblPr>
              <a:tblGrid>
                <a:gridCol w="1242859">
                  <a:extLst>
                    <a:ext uri="{9D8B030D-6E8A-4147-A177-3AD203B41FA5}">
                      <a16:colId xmlns:a16="http://schemas.microsoft.com/office/drawing/2014/main" val="3302111490"/>
                    </a:ext>
                  </a:extLst>
                </a:gridCol>
                <a:gridCol w="1242859">
                  <a:extLst>
                    <a:ext uri="{9D8B030D-6E8A-4147-A177-3AD203B41FA5}">
                      <a16:colId xmlns:a16="http://schemas.microsoft.com/office/drawing/2014/main" val="1610655293"/>
                    </a:ext>
                  </a:extLst>
                </a:gridCol>
                <a:gridCol w="1242859">
                  <a:extLst>
                    <a:ext uri="{9D8B030D-6E8A-4147-A177-3AD203B41FA5}">
                      <a16:colId xmlns:a16="http://schemas.microsoft.com/office/drawing/2014/main" val="620298860"/>
                    </a:ext>
                  </a:extLst>
                </a:gridCol>
                <a:gridCol w="1242859">
                  <a:extLst>
                    <a:ext uri="{9D8B030D-6E8A-4147-A177-3AD203B41FA5}">
                      <a16:colId xmlns:a16="http://schemas.microsoft.com/office/drawing/2014/main" val="2242842791"/>
                    </a:ext>
                  </a:extLst>
                </a:gridCol>
                <a:gridCol w="1242859">
                  <a:extLst>
                    <a:ext uri="{9D8B030D-6E8A-4147-A177-3AD203B41FA5}">
                      <a16:colId xmlns:a16="http://schemas.microsoft.com/office/drawing/2014/main" val="4131861928"/>
                    </a:ext>
                  </a:extLst>
                </a:gridCol>
                <a:gridCol w="1242859">
                  <a:extLst>
                    <a:ext uri="{9D8B030D-6E8A-4147-A177-3AD203B41FA5}">
                      <a16:colId xmlns:a16="http://schemas.microsoft.com/office/drawing/2014/main" val="352817201"/>
                    </a:ext>
                  </a:extLst>
                </a:gridCol>
                <a:gridCol w="1242859">
                  <a:extLst>
                    <a:ext uri="{9D8B030D-6E8A-4147-A177-3AD203B41FA5}">
                      <a16:colId xmlns:a16="http://schemas.microsoft.com/office/drawing/2014/main" val="2764905907"/>
                    </a:ext>
                  </a:extLst>
                </a:gridCol>
                <a:gridCol w="1242859">
                  <a:extLst>
                    <a:ext uri="{9D8B030D-6E8A-4147-A177-3AD203B41FA5}">
                      <a16:colId xmlns:a16="http://schemas.microsoft.com/office/drawing/2014/main" val="2553789137"/>
                    </a:ext>
                  </a:extLst>
                </a:gridCol>
                <a:gridCol w="1242859">
                  <a:extLst>
                    <a:ext uri="{9D8B030D-6E8A-4147-A177-3AD203B41FA5}">
                      <a16:colId xmlns:a16="http://schemas.microsoft.com/office/drawing/2014/main" val="1696889847"/>
                    </a:ext>
                  </a:extLst>
                </a:gridCol>
              </a:tblGrid>
              <a:tr h="200025">
                <a:tc>
                  <a:txBody>
                    <a:bodyPr/>
                    <a:lstStyle/>
                    <a:p>
                      <a:pPr marL="0" marR="0" algn="ctr">
                        <a:buNone/>
                      </a:pPr>
                      <a:r>
                        <a:rPr lang="ro-RO" sz="1600" b="1" dirty="0">
                          <a:effectLst/>
                          <a:latin typeface="+mn-lt"/>
                          <a:ea typeface="Times New Roman" panose="02020603050405020304" pitchFamily="18" charset="0"/>
                          <a:cs typeface="Times New Roman" panose="02020603050405020304" pitchFamily="18" charset="0"/>
                        </a:rPr>
                        <a:t>Tip furaj</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Temperatur</a:t>
                      </a:r>
                      <a:r>
                        <a:rPr lang="ro-RO" sz="1600" b="1" dirty="0">
                          <a:effectLst/>
                        </a:rPr>
                        <a:t>ă</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 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 </a:t>
                      </a:r>
                      <a:r>
                        <a:rPr lang="en-US" sz="1600" b="1" dirty="0">
                          <a:effectLst/>
                        </a:rPr>
                        <a:t>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7</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Săptămâna</a:t>
                      </a:r>
                      <a:r>
                        <a:rPr lang="en-US" sz="1600" b="1" dirty="0">
                          <a:effectLst/>
                        </a:rPr>
                        <a:t> 9</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82550147"/>
                  </a:ext>
                </a:extLst>
              </a:tr>
              <a:tr h="200025">
                <a:tc>
                  <a:txBody>
                    <a:bodyPr/>
                    <a:lstStyle/>
                    <a:p>
                      <a:pPr marL="0" marR="0" algn="ctr">
                        <a:buNone/>
                      </a:pPr>
                      <a:r>
                        <a:rPr lang="ro-RO" sz="1600" b="1" dirty="0">
                          <a:effectLst/>
                          <a:latin typeface="+mn-lt"/>
                          <a:ea typeface="Times New Roman" panose="02020603050405020304" pitchFamily="18" charset="0"/>
                          <a:cs typeface="Times New Roman" panose="02020603050405020304" pitchFamily="18" charset="0"/>
                        </a:rPr>
                        <a:t>Granulat</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7125198"/>
                  </a:ext>
                </a:extLst>
              </a:tr>
              <a:tr h="200025">
                <a:tc>
                  <a:txBody>
                    <a:bodyPr/>
                    <a:lstStyle/>
                    <a:p>
                      <a:pPr marL="0" marR="0" algn="ctr">
                        <a:buNone/>
                      </a:pPr>
                      <a:r>
                        <a:rPr lang="ro-RO" sz="1600" b="1" dirty="0">
                          <a:effectLst/>
                          <a:latin typeface="+mn-lt"/>
                          <a:ea typeface="Times New Roman" panose="02020603050405020304" pitchFamily="18" charset="0"/>
                          <a:cs typeface="Times New Roman" panose="02020603050405020304" pitchFamily="18" charset="0"/>
                        </a:rPr>
                        <a:t>Granulat</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22°C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Po</a:t>
                      </a:r>
                      <a:r>
                        <a:rPr lang="ro-RO" sz="1600" b="1" dirty="0">
                          <a:effectLst/>
                        </a:rPr>
                        <a:t>z</a:t>
                      </a:r>
                      <a:r>
                        <a:rPr lang="en-US" sz="1600" b="1" dirty="0" err="1">
                          <a:effectLst/>
                        </a:rPr>
                        <a:t>itiv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Po</a:t>
                      </a:r>
                      <a:r>
                        <a:rPr lang="ro-RO" sz="1600" b="1" dirty="0">
                          <a:effectLst/>
                        </a:rPr>
                        <a:t>z</a:t>
                      </a:r>
                      <a:r>
                        <a:rPr lang="en-US" sz="1600" b="1" dirty="0" err="1">
                          <a:effectLst/>
                        </a:rPr>
                        <a:t>itiv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Negativ</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00915418"/>
                  </a:ext>
                </a:extLst>
              </a:tr>
            </a:tbl>
          </a:graphicData>
        </a:graphic>
      </p:graphicFrame>
      <p:sp>
        <p:nvSpPr>
          <p:cNvPr id="41" name="TextBox 40">
            <a:extLst>
              <a:ext uri="{FF2B5EF4-FFF2-40B4-BE49-F238E27FC236}">
                <a16:creationId xmlns:a16="http://schemas.microsoft.com/office/drawing/2014/main" id="{9C55735E-3E1D-2DE7-91FB-D428954C5209}"/>
              </a:ext>
            </a:extLst>
          </p:cNvPr>
          <p:cNvSpPr txBox="1"/>
          <p:nvPr/>
        </p:nvSpPr>
        <p:spPr>
          <a:xfrm>
            <a:off x="15463572" y="22284916"/>
            <a:ext cx="6415242" cy="461665"/>
          </a:xfrm>
          <a:prstGeom prst="rect">
            <a:avLst/>
          </a:prstGeom>
          <a:noFill/>
        </p:spPr>
        <p:txBody>
          <a:bodyPr wrap="square" rtlCol="0">
            <a:spAutoFit/>
          </a:bodyPr>
          <a:lstStyle/>
          <a:p>
            <a:pPr algn="ctr"/>
            <a:r>
              <a:rPr lang="ro-RO" sz="2400" b="1" dirty="0"/>
              <a:t>Rezultatele obținute la PCR în faza săptămânală </a:t>
            </a:r>
            <a:endParaRPr lang="en-US" sz="2400" b="1" dirty="0"/>
          </a:p>
        </p:txBody>
      </p:sp>
      <p:sp>
        <p:nvSpPr>
          <p:cNvPr id="42" name="TextBox 41">
            <a:extLst>
              <a:ext uri="{FF2B5EF4-FFF2-40B4-BE49-F238E27FC236}">
                <a16:creationId xmlns:a16="http://schemas.microsoft.com/office/drawing/2014/main" id="{2F5DE82F-21C5-B3ED-ABDA-7DCFC883427B}"/>
              </a:ext>
            </a:extLst>
          </p:cNvPr>
          <p:cNvSpPr txBox="1"/>
          <p:nvPr/>
        </p:nvSpPr>
        <p:spPr>
          <a:xfrm>
            <a:off x="24128794" y="23426993"/>
            <a:ext cx="7045324" cy="8094524"/>
          </a:xfrm>
          <a:prstGeom prst="rect">
            <a:avLst/>
          </a:prstGeom>
          <a:noFill/>
        </p:spPr>
        <p:txBody>
          <a:bodyPr wrap="square" rtlCol="0">
            <a:spAutoFit/>
          </a:bodyPr>
          <a:lstStyle/>
          <a:p>
            <a:pPr algn="just"/>
            <a:r>
              <a:rPr lang="en-US" sz="2000" b="1" dirty="0" err="1"/>
              <a:t>În</a:t>
            </a:r>
            <a:r>
              <a:rPr lang="en-US" sz="2000" b="1" dirty="0"/>
              <a:t> </a:t>
            </a:r>
            <a:r>
              <a:rPr lang="en-US" sz="2000" b="1" dirty="0" err="1"/>
              <a:t>cazul</a:t>
            </a:r>
            <a:r>
              <a:rPr lang="en-US" sz="2000" b="1" dirty="0"/>
              <a:t> </a:t>
            </a:r>
            <a:r>
              <a:rPr lang="en-US" sz="2000" b="1" dirty="0" err="1"/>
              <a:t>experimentului</a:t>
            </a:r>
            <a:r>
              <a:rPr lang="en-US" sz="2000" b="1" dirty="0"/>
              <a:t> </a:t>
            </a:r>
            <a:r>
              <a:rPr lang="en-US" sz="2000" b="1" dirty="0" err="1"/>
              <a:t>săptămânal</a:t>
            </a:r>
            <a:r>
              <a:rPr lang="en-US" sz="2000" b="1" dirty="0"/>
              <a:t>, </a:t>
            </a:r>
            <a:r>
              <a:rPr lang="ro-RO" sz="2000" b="1" dirty="0"/>
              <a:t>au fost obținute </a:t>
            </a:r>
            <a:r>
              <a:rPr lang="en-US" sz="2000" b="1" dirty="0" err="1"/>
              <a:t>rezultate</a:t>
            </a:r>
            <a:r>
              <a:rPr lang="en-US" sz="2000" b="1" dirty="0"/>
              <a:t> </a:t>
            </a:r>
            <a:r>
              <a:rPr lang="en-US" sz="2000" b="1" dirty="0" err="1"/>
              <a:t>pozitive</a:t>
            </a:r>
            <a:r>
              <a:rPr lang="en-US" sz="2000" b="1" dirty="0"/>
              <a:t> </a:t>
            </a:r>
            <a:r>
              <a:rPr lang="ro-RO" sz="2000" b="1" dirty="0"/>
              <a:t>cu </a:t>
            </a:r>
            <a:r>
              <a:rPr lang="en-US" sz="2000" b="1" dirty="0" err="1"/>
              <a:t>valori</a:t>
            </a:r>
            <a:r>
              <a:rPr lang="ro-RO" sz="2000" b="1" dirty="0"/>
              <a:t> mici de </a:t>
            </a:r>
            <a:r>
              <a:rPr lang="en-US" sz="2000" b="1" dirty="0"/>
              <a:t>Ct</a:t>
            </a:r>
            <a:r>
              <a:rPr lang="ro-RO" sz="2000" b="1" dirty="0"/>
              <a:t>,</a:t>
            </a:r>
            <a:r>
              <a:rPr lang="en-US" sz="2000" b="1" dirty="0"/>
              <a:t> </a:t>
            </a:r>
            <a:r>
              <a:rPr lang="en-US" sz="2000" b="1" dirty="0" err="1"/>
              <a:t>pentru</a:t>
            </a:r>
            <a:r>
              <a:rPr lang="en-US" sz="2000" b="1" dirty="0"/>
              <a:t> </a:t>
            </a:r>
            <a:r>
              <a:rPr lang="en-US" sz="2000" b="1" dirty="0" err="1"/>
              <a:t>toate</a:t>
            </a:r>
            <a:r>
              <a:rPr lang="en-US" sz="2000" b="1" dirty="0"/>
              <a:t> </a:t>
            </a:r>
            <a:r>
              <a:rPr lang="en-US" sz="2000" b="1" dirty="0" err="1"/>
              <a:t>probele</a:t>
            </a:r>
            <a:r>
              <a:rPr lang="en-US" sz="2000" b="1" dirty="0"/>
              <a:t> examinate. </a:t>
            </a:r>
            <a:r>
              <a:rPr lang="en-US" sz="2000" b="1" dirty="0" err="1"/>
              <a:t>Spre</a:t>
            </a:r>
            <a:r>
              <a:rPr lang="en-US" sz="2000" b="1" dirty="0"/>
              <a:t> </a:t>
            </a:r>
            <a:r>
              <a:rPr lang="en-US" sz="2000" b="1" dirty="0" err="1"/>
              <a:t>deosebire</a:t>
            </a:r>
            <a:r>
              <a:rPr lang="en-US" sz="2000" b="1" dirty="0"/>
              <a:t> de </a:t>
            </a:r>
            <a:r>
              <a:rPr lang="en-US" sz="2000" b="1" dirty="0" err="1"/>
              <a:t>experimentul</a:t>
            </a:r>
            <a:r>
              <a:rPr lang="en-US" sz="2000" b="1" dirty="0"/>
              <a:t> pilot, nu s-a </a:t>
            </a:r>
            <a:r>
              <a:rPr lang="en-US" sz="2000" b="1" dirty="0" err="1"/>
              <a:t>constatat</a:t>
            </a:r>
            <a:r>
              <a:rPr lang="en-US" sz="2000" b="1" dirty="0"/>
              <a:t> </a:t>
            </a:r>
            <a:r>
              <a:rPr lang="en-US" sz="2000" b="1" dirty="0" err="1"/>
              <a:t>nici</a:t>
            </a:r>
            <a:r>
              <a:rPr lang="ro-RO" sz="2000" b="1" dirty="0"/>
              <a:t> </a:t>
            </a:r>
            <a:r>
              <a:rPr lang="en-US" sz="2000" b="1" dirty="0"/>
              <a:t>o </a:t>
            </a:r>
            <a:r>
              <a:rPr lang="en-US" sz="2000" b="1" dirty="0" err="1"/>
              <a:t>diferență</a:t>
            </a:r>
            <a:r>
              <a:rPr lang="en-US" sz="2000" b="1" dirty="0"/>
              <a:t> </a:t>
            </a:r>
            <a:r>
              <a:rPr lang="en-US" sz="2000" b="1" dirty="0" err="1"/>
              <a:t>semnificativă</a:t>
            </a:r>
            <a:r>
              <a:rPr lang="en-US" sz="2000" b="1" dirty="0"/>
              <a:t> </a:t>
            </a:r>
            <a:r>
              <a:rPr lang="en-US" sz="2000" b="1" dirty="0" err="1"/>
              <a:t>între</a:t>
            </a:r>
            <a:r>
              <a:rPr lang="en-US" sz="2000" b="1" dirty="0"/>
              <a:t> Ct-urile </a:t>
            </a:r>
            <a:r>
              <a:rPr lang="en-US" sz="2000" b="1" dirty="0" err="1"/>
              <a:t>obținute</a:t>
            </a:r>
            <a:r>
              <a:rPr lang="en-US" sz="2000" b="1" dirty="0"/>
              <a:t> </a:t>
            </a:r>
            <a:r>
              <a:rPr lang="en-US" sz="2000" b="1" dirty="0" err="1"/>
              <a:t>pentru</a:t>
            </a:r>
            <a:r>
              <a:rPr lang="en-US" sz="2000" b="1" dirty="0"/>
              <a:t> </a:t>
            </a:r>
            <a:r>
              <a:rPr lang="en-US" sz="2000" b="1" dirty="0" err="1"/>
              <a:t>furajul</a:t>
            </a:r>
            <a:r>
              <a:rPr lang="ro-RO" sz="2000" b="1" dirty="0"/>
              <a:t> făinos</a:t>
            </a:r>
            <a:r>
              <a:rPr lang="en-US" sz="2000" b="1" dirty="0"/>
              <a:t> </a:t>
            </a:r>
            <a:r>
              <a:rPr lang="en-US" sz="2000" b="1" dirty="0" err="1"/>
              <a:t>comparativ</a:t>
            </a:r>
            <a:r>
              <a:rPr lang="en-US" sz="2000" b="1" dirty="0"/>
              <a:t> cu </a:t>
            </a:r>
            <a:r>
              <a:rPr lang="en-US" sz="2000" b="1" dirty="0" err="1"/>
              <a:t>furajul</a:t>
            </a:r>
            <a:r>
              <a:rPr lang="en-US" sz="2000" b="1" dirty="0"/>
              <a:t> </a:t>
            </a:r>
            <a:r>
              <a:rPr lang="en-US" sz="2000" b="1" dirty="0" err="1"/>
              <a:t>granulat</a:t>
            </a:r>
            <a:r>
              <a:rPr lang="en-US" sz="2000" b="1" dirty="0"/>
              <a:t>, </a:t>
            </a:r>
            <a:r>
              <a:rPr lang="en-US" sz="2000" b="1" dirty="0" err="1"/>
              <a:t>valorile</a:t>
            </a:r>
            <a:r>
              <a:rPr lang="en-US" sz="2000" b="1" dirty="0"/>
              <a:t> </a:t>
            </a:r>
            <a:r>
              <a:rPr lang="en-US" sz="2000" b="1" dirty="0" err="1"/>
              <a:t>medii</a:t>
            </a:r>
            <a:r>
              <a:rPr lang="en-US" sz="2000" b="1" dirty="0"/>
              <a:t> </a:t>
            </a:r>
            <a:r>
              <a:rPr lang="en-US" sz="2000" b="1" dirty="0" err="1"/>
              <a:t>fiind</a:t>
            </a:r>
            <a:r>
              <a:rPr lang="en-US" sz="2000" b="1" dirty="0"/>
              <a:t> </a:t>
            </a:r>
            <a:r>
              <a:rPr lang="en-US" sz="2000" b="1" dirty="0" err="1"/>
              <a:t>substanțial</a:t>
            </a:r>
            <a:r>
              <a:rPr lang="en-US" sz="2000" b="1" dirty="0"/>
              <a:t> </a:t>
            </a:r>
            <a:r>
              <a:rPr lang="en-US" sz="2000" b="1" dirty="0" err="1"/>
              <a:t>egale</a:t>
            </a:r>
            <a:r>
              <a:rPr lang="en-US" sz="2000" b="1" dirty="0"/>
              <a:t>: 18,67; 20,38; 19,25; 19,81. </a:t>
            </a:r>
            <a:r>
              <a:rPr lang="en-US" sz="2000" b="1" dirty="0" err="1"/>
              <a:t>Valorile</a:t>
            </a:r>
            <a:r>
              <a:rPr lang="en-US" sz="2000" b="1" dirty="0"/>
              <a:t> </a:t>
            </a:r>
            <a:r>
              <a:rPr lang="en-US" sz="2000" b="1" dirty="0" err="1"/>
              <a:t>obținute</a:t>
            </a:r>
            <a:r>
              <a:rPr lang="en-US" sz="2000" b="1" dirty="0"/>
              <a:t> </a:t>
            </a:r>
            <a:r>
              <a:rPr lang="en-US" sz="2000" b="1" dirty="0" err="1"/>
              <a:t>demonstrează</a:t>
            </a:r>
            <a:r>
              <a:rPr lang="en-US" sz="2000" b="1" dirty="0"/>
              <a:t> </a:t>
            </a:r>
            <a:r>
              <a:rPr lang="en-US" sz="2000" b="1" dirty="0" err="1"/>
              <a:t>că</a:t>
            </a:r>
            <a:r>
              <a:rPr lang="en-US" sz="2000" b="1" dirty="0"/>
              <a:t> </a:t>
            </a:r>
            <a:r>
              <a:rPr lang="en-US" sz="2000" b="1" dirty="0" err="1"/>
              <a:t>genomul</a:t>
            </a:r>
            <a:r>
              <a:rPr lang="en-US" sz="2000" b="1" dirty="0"/>
              <a:t> viral </a:t>
            </a:r>
            <a:r>
              <a:rPr lang="en-US" sz="2000" b="1" dirty="0" err="1"/>
              <a:t>poate</a:t>
            </a:r>
            <a:r>
              <a:rPr lang="en-US" sz="2000" b="1" dirty="0"/>
              <a:t> fi </a:t>
            </a:r>
            <a:r>
              <a:rPr lang="en-US" sz="2000" b="1" dirty="0" err="1"/>
              <a:t>detectat</a:t>
            </a:r>
            <a:r>
              <a:rPr lang="en-US" sz="2000" b="1" dirty="0"/>
              <a:t>, </a:t>
            </a:r>
            <a:r>
              <a:rPr lang="en-US" sz="2000" b="1" dirty="0" err="1"/>
              <a:t>prin</a:t>
            </a:r>
            <a:r>
              <a:rPr lang="en-US" sz="2000" b="1" dirty="0"/>
              <a:t> </a:t>
            </a:r>
            <a:r>
              <a:rPr lang="en-US" sz="2000" b="1" dirty="0" err="1"/>
              <a:t>tehnica</a:t>
            </a:r>
            <a:r>
              <a:rPr lang="en-US" sz="2000" b="1" dirty="0"/>
              <a:t> </a:t>
            </a:r>
            <a:r>
              <a:rPr lang="ro-RO" sz="2000" b="1" dirty="0"/>
              <a:t>Real Time </a:t>
            </a:r>
            <a:r>
              <a:rPr lang="en-US" sz="2000" b="1" dirty="0"/>
              <a:t>RT-PCR, la cel </a:t>
            </a:r>
            <a:r>
              <a:rPr lang="en-US" sz="2000" b="1" dirty="0" err="1"/>
              <a:t>puțin</a:t>
            </a:r>
            <a:r>
              <a:rPr lang="en-US" sz="2000" b="1" dirty="0"/>
              <a:t> 9 </a:t>
            </a:r>
            <a:r>
              <a:rPr lang="en-US" sz="2000" b="1" dirty="0" err="1"/>
              <a:t>săptămâni</a:t>
            </a:r>
            <a:r>
              <a:rPr lang="en-US" sz="2000" b="1" dirty="0"/>
              <a:t> </a:t>
            </a:r>
            <a:r>
              <a:rPr lang="en-US" sz="2000" b="1" dirty="0" err="1"/>
              <a:t>după</a:t>
            </a:r>
            <a:r>
              <a:rPr lang="en-US" sz="2000" b="1" dirty="0"/>
              <a:t> </a:t>
            </a:r>
            <a:r>
              <a:rPr lang="en-US" sz="2000" b="1" dirty="0" err="1"/>
              <a:t>contaminarea</a:t>
            </a:r>
            <a:r>
              <a:rPr lang="en-US" sz="2000" b="1" dirty="0"/>
              <a:t> </a:t>
            </a:r>
            <a:r>
              <a:rPr lang="en-US" sz="2000" b="1" dirty="0" err="1"/>
              <a:t>furajului</a:t>
            </a:r>
            <a:r>
              <a:rPr lang="en-US" sz="2000" b="1" dirty="0"/>
              <a:t> </a:t>
            </a:r>
            <a:r>
              <a:rPr lang="en-US" sz="2000" b="1" dirty="0" err="1"/>
              <a:t>menținut</a:t>
            </a:r>
            <a:r>
              <a:rPr lang="en-US" sz="2000" b="1" dirty="0"/>
              <a:t> la 22°C </a:t>
            </a:r>
            <a:r>
              <a:rPr lang="en-US" sz="2000" b="1" dirty="0" err="1"/>
              <a:t>sau</a:t>
            </a:r>
            <a:r>
              <a:rPr lang="en-US" sz="2000" b="1" dirty="0"/>
              <a:t> 37°C.</a:t>
            </a:r>
          </a:p>
          <a:p>
            <a:pPr algn="just"/>
            <a:endParaRPr lang="ro-RO" sz="2000" b="1" dirty="0"/>
          </a:p>
          <a:p>
            <a:pPr algn="just"/>
            <a:r>
              <a:rPr lang="ro-RO" sz="2000" b="1" dirty="0"/>
              <a:t>În ceea ce privește gradul de viabilitate al virusului, au fost obținute rezultate pozitive în săptămânile 3, 4 și 6</a:t>
            </a:r>
            <a:r>
              <a:rPr lang="en-US" sz="2000" b="1" dirty="0"/>
              <a:t>. </a:t>
            </a:r>
            <a:r>
              <a:rPr lang="en-US" sz="2000" b="1" dirty="0" err="1"/>
              <a:t>Pentru</a:t>
            </a:r>
            <a:r>
              <a:rPr lang="en-US" sz="2000" b="1" dirty="0"/>
              <a:t> a </a:t>
            </a:r>
            <a:r>
              <a:rPr lang="en-US" sz="2000" b="1" dirty="0" err="1"/>
              <a:t>verifica</a:t>
            </a:r>
            <a:r>
              <a:rPr lang="en-US" sz="2000" b="1" dirty="0"/>
              <a:t> </a:t>
            </a:r>
            <a:r>
              <a:rPr lang="en-US" sz="2000" b="1" dirty="0" err="1"/>
              <a:t>rezultatele</a:t>
            </a:r>
            <a:r>
              <a:rPr lang="en-US" sz="2000" b="1" dirty="0"/>
              <a:t> </a:t>
            </a:r>
            <a:r>
              <a:rPr lang="en-US" sz="2000" b="1" dirty="0" err="1"/>
              <a:t>pozitive</a:t>
            </a:r>
            <a:r>
              <a:rPr lang="en-US" sz="2000" b="1" dirty="0"/>
              <a:t> </a:t>
            </a:r>
            <a:r>
              <a:rPr lang="en-US" sz="2000" b="1" dirty="0" err="1"/>
              <a:t>obținute</a:t>
            </a:r>
            <a:r>
              <a:rPr lang="en-US" sz="2000" b="1" dirty="0"/>
              <a:t>, s-a </a:t>
            </a:r>
            <a:r>
              <a:rPr lang="en-US" sz="2000" b="1" dirty="0" err="1"/>
              <a:t>efectuat</a:t>
            </a:r>
            <a:r>
              <a:rPr lang="en-US" sz="2000" b="1" dirty="0"/>
              <a:t> un al </a:t>
            </a:r>
            <a:r>
              <a:rPr lang="en-US" sz="2000" b="1" dirty="0" err="1"/>
              <a:t>doilea</a:t>
            </a:r>
            <a:r>
              <a:rPr lang="en-US" sz="2000" b="1" dirty="0"/>
              <a:t> </a:t>
            </a:r>
            <a:r>
              <a:rPr lang="en-US" sz="2000" b="1" dirty="0" err="1"/>
              <a:t>pasaj</a:t>
            </a:r>
            <a:r>
              <a:rPr lang="en-US" sz="2000" b="1" dirty="0"/>
              <a:t> pe </a:t>
            </a:r>
            <a:r>
              <a:rPr lang="en-US" sz="2000" b="1" dirty="0" err="1"/>
              <a:t>ouă</a:t>
            </a:r>
            <a:r>
              <a:rPr lang="en-US" sz="2000" b="1" dirty="0"/>
              <a:t> </a:t>
            </a:r>
            <a:r>
              <a:rPr lang="en-US" sz="2000" b="1" dirty="0" err="1"/>
              <a:t>embrionate</a:t>
            </a:r>
            <a:r>
              <a:rPr lang="en-US" sz="2000" b="1" dirty="0"/>
              <a:t>, </a:t>
            </a:r>
            <a:r>
              <a:rPr lang="en-US" sz="2000" b="1" dirty="0" err="1"/>
              <a:t>rezultatele</a:t>
            </a:r>
            <a:r>
              <a:rPr lang="en-US" sz="2000" b="1" dirty="0"/>
              <a:t> </a:t>
            </a:r>
            <a:r>
              <a:rPr lang="en-US" sz="2000" b="1" dirty="0" err="1"/>
              <a:t>pozitive</a:t>
            </a:r>
            <a:r>
              <a:rPr lang="en-US" sz="2000" b="1" dirty="0"/>
              <a:t> </a:t>
            </a:r>
            <a:r>
              <a:rPr lang="en-US" sz="2000" b="1" dirty="0" err="1"/>
              <a:t>fiind</a:t>
            </a:r>
            <a:r>
              <a:rPr lang="en-US" sz="2000" b="1" dirty="0"/>
              <a:t> </a:t>
            </a:r>
            <a:r>
              <a:rPr lang="en-US" sz="2000" b="1" dirty="0" err="1"/>
              <a:t>confirmate</a:t>
            </a:r>
            <a:r>
              <a:rPr lang="en-US" sz="2000" b="1" dirty="0"/>
              <a:t> </a:t>
            </a:r>
            <a:r>
              <a:rPr lang="en-US" sz="2000" b="1" dirty="0" err="1"/>
              <a:t>prin</a:t>
            </a:r>
            <a:r>
              <a:rPr lang="en-US" sz="2000" b="1" dirty="0"/>
              <a:t> </a:t>
            </a:r>
            <a:r>
              <a:rPr lang="en-US" sz="2000" b="1" dirty="0" err="1"/>
              <a:t>izolarea</a:t>
            </a:r>
            <a:r>
              <a:rPr lang="en-US" sz="2000" b="1" dirty="0"/>
              <a:t> </a:t>
            </a:r>
            <a:r>
              <a:rPr lang="en-US" sz="2000" b="1" dirty="0" err="1"/>
              <a:t>virală</a:t>
            </a:r>
            <a:r>
              <a:rPr lang="en-US" sz="2000" b="1" dirty="0"/>
              <a:t> </a:t>
            </a:r>
            <a:r>
              <a:rPr lang="en-US" sz="2000" b="1" dirty="0" err="1"/>
              <a:t>și</a:t>
            </a:r>
            <a:r>
              <a:rPr lang="en-US" sz="2000" b="1" dirty="0"/>
              <a:t> </a:t>
            </a:r>
            <a:r>
              <a:rPr lang="en-US" sz="2000" b="1" dirty="0" err="1"/>
              <a:t>reacția</a:t>
            </a:r>
            <a:r>
              <a:rPr lang="en-US" sz="2000" b="1" dirty="0"/>
              <a:t> de </a:t>
            </a:r>
            <a:r>
              <a:rPr lang="en-US" sz="2000" b="1" dirty="0" err="1"/>
              <a:t>hemaglutinare</a:t>
            </a:r>
            <a:r>
              <a:rPr lang="en-US" sz="2000" b="1" dirty="0"/>
              <a:t>, cu</a:t>
            </a:r>
            <a:r>
              <a:rPr lang="ro-RO" sz="2000" b="1" dirty="0"/>
              <a:t> titruri hemaglutinante 1/128, 1/256, respectiv 1/256.</a:t>
            </a:r>
            <a:endParaRPr lang="en-US" sz="2000" b="1" dirty="0"/>
          </a:p>
          <a:p>
            <a:pPr algn="just"/>
            <a:endParaRPr lang="en-US" sz="2000" b="1" dirty="0"/>
          </a:p>
          <a:p>
            <a:pPr algn="just"/>
            <a:r>
              <a:rPr lang="en-US" sz="2000" b="1" dirty="0" err="1"/>
              <a:t>Titrul</a:t>
            </a:r>
            <a:r>
              <a:rPr lang="en-US" sz="2000" b="1" dirty="0"/>
              <a:t> </a:t>
            </a:r>
            <a:r>
              <a:rPr lang="en-US" sz="2000" b="1" dirty="0" err="1"/>
              <a:t>hemaglutinant</a:t>
            </a:r>
            <a:r>
              <a:rPr lang="en-US" sz="2000" b="1" dirty="0"/>
              <a:t> </a:t>
            </a:r>
            <a:r>
              <a:rPr lang="en-US" sz="2000" b="1" dirty="0" err="1"/>
              <a:t>în</a:t>
            </a:r>
            <a:r>
              <a:rPr lang="en-US" sz="2000" b="1" dirty="0"/>
              <a:t> </a:t>
            </a:r>
            <a:r>
              <a:rPr lang="en-US" sz="2000" b="1" dirty="0" err="1"/>
              <a:t>cazul</a:t>
            </a:r>
            <a:r>
              <a:rPr lang="en-US" sz="2000" b="1" dirty="0"/>
              <a:t> </a:t>
            </a:r>
            <a:r>
              <a:rPr lang="en-US" sz="2000" b="1" dirty="0" err="1"/>
              <a:t>furajului</a:t>
            </a:r>
            <a:r>
              <a:rPr lang="en-US" sz="2000" b="1" dirty="0"/>
              <a:t> </a:t>
            </a:r>
            <a:r>
              <a:rPr lang="ro-RO" sz="2000" b="1" dirty="0"/>
              <a:t>granulat </a:t>
            </a:r>
            <a:r>
              <a:rPr lang="en-US" sz="2000" b="1" dirty="0" err="1"/>
              <a:t>este</a:t>
            </a:r>
            <a:r>
              <a:rPr lang="en-US" sz="2000" b="1" dirty="0"/>
              <a:t> </a:t>
            </a:r>
            <a:r>
              <a:rPr lang="ro-RO" sz="2000" b="1" dirty="0"/>
              <a:t>cu o diluție binară </a:t>
            </a:r>
            <a:r>
              <a:rPr lang="en-US" sz="2000" b="1" dirty="0" err="1"/>
              <a:t>mai</a:t>
            </a:r>
            <a:r>
              <a:rPr lang="en-US" sz="2000" b="1" dirty="0"/>
              <a:t> mare </a:t>
            </a:r>
            <a:r>
              <a:rPr lang="en-US" sz="2000" b="1" dirty="0" err="1"/>
              <a:t>decât</a:t>
            </a:r>
            <a:r>
              <a:rPr lang="en-US" sz="2000" b="1" dirty="0"/>
              <a:t> cel </a:t>
            </a:r>
            <a:r>
              <a:rPr lang="en-US" sz="2000" b="1" dirty="0" err="1"/>
              <a:t>obținut</a:t>
            </a:r>
            <a:r>
              <a:rPr lang="en-US" sz="2000" b="1" dirty="0"/>
              <a:t> </a:t>
            </a:r>
            <a:r>
              <a:rPr lang="en-US" sz="2000" b="1" dirty="0" err="1"/>
              <a:t>în</a:t>
            </a:r>
            <a:r>
              <a:rPr lang="en-US" sz="2000" b="1" dirty="0"/>
              <a:t> </a:t>
            </a:r>
            <a:r>
              <a:rPr lang="en-US" sz="2000" b="1" dirty="0" err="1"/>
              <a:t>cazul</a:t>
            </a:r>
            <a:r>
              <a:rPr lang="en-US" sz="2000" b="1" dirty="0"/>
              <a:t> </a:t>
            </a:r>
            <a:r>
              <a:rPr lang="en-US" sz="2000" b="1" dirty="0" err="1"/>
              <a:t>furajului</a:t>
            </a:r>
            <a:r>
              <a:rPr lang="ro-RO" sz="2000" b="1" dirty="0"/>
              <a:t> făinos.</a:t>
            </a:r>
          </a:p>
          <a:p>
            <a:pPr algn="just"/>
            <a:endParaRPr lang="en-US" sz="2000" b="1" dirty="0"/>
          </a:p>
          <a:p>
            <a:pPr algn="just"/>
            <a:r>
              <a:rPr lang="en-US" sz="2000" b="1" dirty="0" err="1"/>
              <a:t>Furajul</a:t>
            </a:r>
            <a:r>
              <a:rPr lang="en-US" sz="2000" b="1" dirty="0"/>
              <a:t> </a:t>
            </a:r>
            <a:r>
              <a:rPr lang="en-US" sz="2000" b="1" dirty="0" err="1"/>
              <a:t>depozitat</a:t>
            </a:r>
            <a:r>
              <a:rPr lang="en-US" sz="2000" b="1" dirty="0"/>
              <a:t> la -20°C a </a:t>
            </a:r>
            <a:r>
              <a:rPr lang="en-US" sz="2000" b="1" dirty="0" err="1"/>
              <a:t>fost</a:t>
            </a:r>
            <a:r>
              <a:rPr lang="en-US" sz="2000" b="1" dirty="0"/>
              <a:t> </a:t>
            </a:r>
            <a:r>
              <a:rPr lang="en-US" sz="2000" b="1" dirty="0" err="1"/>
              <a:t>procesat</a:t>
            </a:r>
            <a:r>
              <a:rPr lang="en-US" sz="2000" b="1" dirty="0"/>
              <a:t> </a:t>
            </a:r>
            <a:r>
              <a:rPr lang="en-US" sz="2000" b="1" dirty="0" err="1"/>
              <a:t>în</a:t>
            </a:r>
            <a:r>
              <a:rPr lang="en-US" sz="2000" b="1" dirty="0"/>
              <a:t> </a:t>
            </a:r>
            <a:r>
              <a:rPr lang="en-US" sz="2000" b="1" dirty="0" err="1"/>
              <a:t>săptămâna</a:t>
            </a:r>
            <a:r>
              <a:rPr lang="en-US" sz="2000" b="1" dirty="0"/>
              <a:t> a 13-a, la </a:t>
            </a:r>
            <a:r>
              <a:rPr lang="en-US" sz="2000" b="1" dirty="0" err="1"/>
              <a:t>aproximativ</a:t>
            </a:r>
            <a:r>
              <a:rPr lang="en-US" sz="2000" b="1" dirty="0"/>
              <a:t> 90 de </a:t>
            </a:r>
            <a:r>
              <a:rPr lang="en-US" sz="2000" b="1" dirty="0" err="1"/>
              <a:t>zile</a:t>
            </a:r>
            <a:r>
              <a:rPr lang="en-US" sz="2000" b="1" dirty="0"/>
              <a:t> </a:t>
            </a:r>
            <a:r>
              <a:rPr lang="en-US" sz="2000" b="1" dirty="0" err="1"/>
              <a:t>după</a:t>
            </a:r>
            <a:r>
              <a:rPr lang="en-US" sz="2000" b="1" dirty="0"/>
              <a:t> </a:t>
            </a:r>
            <a:r>
              <a:rPr lang="en-US" sz="2000" b="1" dirty="0" err="1"/>
              <a:t>contaminare</a:t>
            </a:r>
            <a:r>
              <a:rPr lang="en-US" sz="2000" b="1" dirty="0"/>
              <a:t>, </a:t>
            </a:r>
            <a:r>
              <a:rPr lang="en-US" sz="2000" b="1" dirty="0" err="1"/>
              <a:t>prin</a:t>
            </a:r>
            <a:r>
              <a:rPr lang="en-US" sz="2000" b="1" dirty="0"/>
              <a:t> </a:t>
            </a:r>
            <a:r>
              <a:rPr lang="ro-RO" sz="2000" b="1" dirty="0"/>
              <a:t>Real Time </a:t>
            </a:r>
            <a:r>
              <a:rPr lang="en-US" sz="2000" b="1" dirty="0"/>
              <a:t>RT-PCR </a:t>
            </a:r>
            <a:r>
              <a:rPr lang="en-US" sz="2000" b="1" dirty="0" err="1"/>
              <a:t>și</a:t>
            </a:r>
            <a:r>
              <a:rPr lang="en-US" sz="2000" b="1" dirty="0"/>
              <a:t> </a:t>
            </a:r>
            <a:r>
              <a:rPr lang="en-US" sz="2000" b="1" dirty="0" err="1"/>
              <a:t>izolare</a:t>
            </a:r>
            <a:r>
              <a:rPr lang="en-US" sz="2000" b="1" dirty="0"/>
              <a:t> </a:t>
            </a:r>
            <a:r>
              <a:rPr lang="en-US" sz="2000" b="1" dirty="0" err="1"/>
              <a:t>virală</a:t>
            </a:r>
            <a:r>
              <a:rPr lang="en-US" sz="2000" b="1" dirty="0"/>
              <a:t>. </a:t>
            </a:r>
            <a:r>
              <a:rPr lang="en-US" sz="2000" b="1" dirty="0" err="1"/>
              <a:t>Rezultatele</a:t>
            </a:r>
            <a:r>
              <a:rPr lang="en-US" sz="2000" b="1" dirty="0"/>
              <a:t> </a:t>
            </a:r>
            <a:r>
              <a:rPr lang="en-US" sz="2000" b="1" dirty="0" err="1"/>
              <a:t>obținute</a:t>
            </a:r>
            <a:r>
              <a:rPr lang="en-US" sz="2000" b="1" dirty="0"/>
              <a:t> au </a:t>
            </a:r>
            <a:r>
              <a:rPr lang="en-US" sz="2000" b="1" dirty="0" err="1"/>
              <a:t>fost</a:t>
            </a:r>
            <a:r>
              <a:rPr lang="en-US" sz="2000" b="1" dirty="0"/>
              <a:t> </a:t>
            </a:r>
            <a:r>
              <a:rPr lang="en-US" sz="2000" b="1" dirty="0" err="1"/>
              <a:t>pozitive</a:t>
            </a:r>
            <a:r>
              <a:rPr lang="en-US" sz="2000" b="1" dirty="0"/>
              <a:t> </a:t>
            </a:r>
            <a:r>
              <a:rPr lang="en-US" sz="2000" b="1" dirty="0" err="1"/>
              <a:t>pentru</a:t>
            </a:r>
            <a:r>
              <a:rPr lang="en-US" sz="2000" b="1" dirty="0"/>
              <a:t> </a:t>
            </a:r>
            <a:r>
              <a:rPr lang="en-US" sz="2000" b="1" dirty="0" err="1"/>
              <a:t>ambele</a:t>
            </a:r>
            <a:r>
              <a:rPr lang="en-US" sz="2000" b="1" dirty="0"/>
              <a:t> </a:t>
            </a:r>
            <a:r>
              <a:rPr lang="en-US" sz="2000" b="1" dirty="0" err="1"/>
              <a:t>tipuri</a:t>
            </a:r>
            <a:r>
              <a:rPr lang="en-US" sz="2000" b="1" dirty="0"/>
              <a:t> de </a:t>
            </a:r>
            <a:r>
              <a:rPr lang="en-US" sz="2000" b="1" dirty="0" err="1"/>
              <a:t>furaje</a:t>
            </a:r>
            <a:r>
              <a:rPr lang="en-US" sz="2000" b="1" dirty="0"/>
              <a:t>, </a:t>
            </a:r>
            <a:r>
              <a:rPr lang="en-US" sz="2000" b="1" dirty="0" err="1"/>
              <a:t>titrul</a:t>
            </a:r>
            <a:r>
              <a:rPr lang="en-US" sz="2000" b="1" dirty="0"/>
              <a:t> </a:t>
            </a:r>
            <a:r>
              <a:rPr lang="en-US" sz="2000" b="1" dirty="0" err="1"/>
              <a:t>obținut</a:t>
            </a:r>
            <a:r>
              <a:rPr lang="en-US" sz="2000" b="1" dirty="0"/>
              <a:t> </a:t>
            </a:r>
            <a:r>
              <a:rPr lang="en-US" sz="2000" b="1" dirty="0" err="1"/>
              <a:t>prin</a:t>
            </a:r>
            <a:r>
              <a:rPr lang="en-US" sz="2000" b="1" dirty="0"/>
              <a:t> </a:t>
            </a:r>
            <a:r>
              <a:rPr lang="en-US" sz="2000" b="1" dirty="0" err="1"/>
              <a:t>reacția</a:t>
            </a:r>
            <a:r>
              <a:rPr lang="en-US" sz="2000" b="1" dirty="0"/>
              <a:t> de </a:t>
            </a:r>
            <a:r>
              <a:rPr lang="en-US" sz="2000" b="1" dirty="0" err="1"/>
              <a:t>hemaglutinare</a:t>
            </a:r>
            <a:r>
              <a:rPr lang="en-US" sz="2000" b="1" dirty="0"/>
              <a:t> </a:t>
            </a:r>
            <a:r>
              <a:rPr lang="en-US" sz="2000" b="1" dirty="0" err="1"/>
              <a:t>fiind</a:t>
            </a:r>
            <a:r>
              <a:rPr lang="en-US" sz="2000" b="1" dirty="0"/>
              <a:t> 1/32 </a:t>
            </a:r>
            <a:r>
              <a:rPr lang="en-US" sz="2000" b="1" dirty="0" err="1"/>
              <a:t>pentru</a:t>
            </a:r>
            <a:r>
              <a:rPr lang="en-US" sz="2000" b="1" dirty="0"/>
              <a:t> </a:t>
            </a:r>
            <a:r>
              <a:rPr lang="en-US" sz="2000" b="1" dirty="0" err="1"/>
              <a:t>furajul</a:t>
            </a:r>
            <a:r>
              <a:rPr lang="en-US" sz="2000" b="1" dirty="0"/>
              <a:t> </a:t>
            </a:r>
            <a:r>
              <a:rPr lang="ro-RO" sz="2000" b="1" dirty="0"/>
              <a:t>făinos </a:t>
            </a:r>
            <a:r>
              <a:rPr lang="en-US" sz="2000" b="1" dirty="0" err="1"/>
              <a:t>și</a:t>
            </a:r>
            <a:r>
              <a:rPr lang="en-US" sz="2000" b="1" dirty="0"/>
              <a:t> 1/512 </a:t>
            </a:r>
            <a:r>
              <a:rPr lang="en-US" sz="2000" b="1" dirty="0" err="1"/>
              <a:t>pentru</a:t>
            </a:r>
            <a:r>
              <a:rPr lang="en-US" sz="2000" b="1" dirty="0"/>
              <a:t> </a:t>
            </a:r>
            <a:r>
              <a:rPr lang="en-US" sz="2000" b="1" dirty="0" err="1"/>
              <a:t>furajul</a:t>
            </a:r>
            <a:r>
              <a:rPr lang="en-US" sz="2000" b="1" dirty="0"/>
              <a:t> </a:t>
            </a:r>
            <a:r>
              <a:rPr lang="ro-RO" sz="2000" b="1" dirty="0"/>
              <a:t>granulat</a:t>
            </a:r>
            <a:r>
              <a:rPr lang="en-US" sz="2000" b="1" dirty="0"/>
              <a:t>. </a:t>
            </a:r>
          </a:p>
        </p:txBody>
      </p:sp>
      <p:sp>
        <p:nvSpPr>
          <p:cNvPr id="43" name="TextBox 42">
            <a:extLst>
              <a:ext uri="{FF2B5EF4-FFF2-40B4-BE49-F238E27FC236}">
                <a16:creationId xmlns:a16="http://schemas.microsoft.com/office/drawing/2014/main" id="{AB25588C-47EB-BED9-2C0C-30292538B081}"/>
              </a:ext>
            </a:extLst>
          </p:cNvPr>
          <p:cNvSpPr txBox="1"/>
          <p:nvPr/>
        </p:nvSpPr>
        <p:spPr>
          <a:xfrm>
            <a:off x="1553619" y="22608641"/>
            <a:ext cx="5942073" cy="830997"/>
          </a:xfrm>
          <a:prstGeom prst="rect">
            <a:avLst/>
          </a:prstGeom>
          <a:noFill/>
        </p:spPr>
        <p:txBody>
          <a:bodyPr wrap="square" rtlCol="0">
            <a:spAutoFit/>
          </a:bodyPr>
          <a:lstStyle/>
          <a:p>
            <a:pPr algn="ctr"/>
            <a:r>
              <a:rPr lang="ro-RO" sz="2400" b="1" dirty="0"/>
              <a:t>Rezultatele obținute prin Real Time RT-PCR în faza pilot</a:t>
            </a:r>
            <a:endParaRPr lang="en-US" sz="2400" b="1" dirty="0"/>
          </a:p>
        </p:txBody>
      </p:sp>
      <p:sp>
        <p:nvSpPr>
          <p:cNvPr id="44" name="TextBox 43">
            <a:extLst>
              <a:ext uri="{FF2B5EF4-FFF2-40B4-BE49-F238E27FC236}">
                <a16:creationId xmlns:a16="http://schemas.microsoft.com/office/drawing/2014/main" id="{F0281EC9-D0AB-992A-D73E-50046996FAA8}"/>
              </a:ext>
            </a:extLst>
          </p:cNvPr>
          <p:cNvSpPr txBox="1"/>
          <p:nvPr/>
        </p:nvSpPr>
        <p:spPr>
          <a:xfrm>
            <a:off x="14218474" y="30103942"/>
            <a:ext cx="8905438" cy="461665"/>
          </a:xfrm>
          <a:prstGeom prst="rect">
            <a:avLst/>
          </a:prstGeom>
          <a:noFill/>
        </p:spPr>
        <p:txBody>
          <a:bodyPr wrap="square" rtlCol="0">
            <a:spAutoFit/>
          </a:bodyPr>
          <a:lstStyle/>
          <a:p>
            <a:pPr algn="ctr"/>
            <a:r>
              <a:rPr lang="ro-RO" sz="2400" b="1" dirty="0"/>
              <a:t>Resultatele la testul de izolare virală, obținute în faza săptămânală </a:t>
            </a:r>
            <a:endParaRPr lang="en-US" sz="2400" b="1" dirty="0"/>
          </a:p>
        </p:txBody>
      </p:sp>
      <p:sp>
        <p:nvSpPr>
          <p:cNvPr id="46" name="Rectangle 2">
            <a:extLst>
              <a:ext uri="{FF2B5EF4-FFF2-40B4-BE49-F238E27FC236}">
                <a16:creationId xmlns:a16="http://schemas.microsoft.com/office/drawing/2014/main" id="{23C37572-9760-07BD-0463-11DCDB5ED966}"/>
              </a:ext>
            </a:extLst>
          </p:cNvPr>
          <p:cNvSpPr>
            <a:spLocks noChangeArrowheads="1"/>
          </p:cNvSpPr>
          <p:nvPr/>
        </p:nvSpPr>
        <p:spPr bwMode="auto">
          <a:xfrm>
            <a:off x="0" y="0"/>
            <a:ext cx="32399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1">
            <a:extLst>
              <a:ext uri="{FF2B5EF4-FFF2-40B4-BE49-F238E27FC236}">
                <a16:creationId xmlns:a16="http://schemas.microsoft.com/office/drawing/2014/main" id="{3536417A-D3BA-D46E-D385-5EE723B95F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15615" y="1356572"/>
            <a:ext cx="2359424" cy="2359424"/>
          </a:xfrm>
          <a:prstGeom prst="rect">
            <a:avLst/>
          </a:prstGeom>
          <a:noFill/>
          <a:extLst>
            <a:ext uri="{909E8E84-426E-40DD-AFC4-6F175D3DCCD1}">
              <a14:hiddenFill xmlns:a14="http://schemas.microsoft.com/office/drawing/2010/main">
                <a:solidFill>
                  <a:srgbClr val="FFFFFF"/>
                </a:solidFill>
              </a14:hiddenFill>
            </a:ext>
          </a:extLst>
        </p:spPr>
      </p:pic>
      <p:sp>
        <p:nvSpPr>
          <p:cNvPr id="47" name="Rectangle 3">
            <a:extLst>
              <a:ext uri="{FF2B5EF4-FFF2-40B4-BE49-F238E27FC236}">
                <a16:creationId xmlns:a16="http://schemas.microsoft.com/office/drawing/2014/main" id="{5388A768-7339-2223-E9D1-466CADC46C87}"/>
              </a:ext>
            </a:extLst>
          </p:cNvPr>
          <p:cNvSpPr>
            <a:spLocks noChangeArrowheads="1"/>
          </p:cNvSpPr>
          <p:nvPr/>
        </p:nvSpPr>
        <p:spPr bwMode="auto">
          <a:xfrm>
            <a:off x="27055652" y="3827313"/>
            <a:ext cx="520791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80975" eaLnBrk="0" fontAlgn="base" hangingPunct="0">
              <a:spcBef>
                <a:spcPct val="0"/>
              </a:spcBef>
              <a:spcAft>
                <a:spcPct val="0"/>
              </a:spcAft>
              <a:tabLst>
                <a:tab pos="1169988"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1169988"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1169988"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1169988"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1169988"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1169988"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1169988"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1169988"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1169988" algn="l"/>
              </a:tabLst>
              <a:defRPr>
                <a:solidFill>
                  <a:schemeClr val="tx1"/>
                </a:solidFill>
                <a:latin typeface="Arial" panose="020B0604020202020204" pitchFamily="34" charset="0"/>
              </a:defRPr>
            </a:lvl9pPr>
          </a:lstStyle>
          <a:p>
            <a:pPr marL="0" marR="0" lvl="0" indent="180975" algn="ctr" defTabSz="914400" rtl="0" eaLnBrk="0" fontAlgn="base" latinLnBrk="0" hangingPunct="0">
              <a:lnSpc>
                <a:spcPct val="100000"/>
              </a:lnSpc>
              <a:spcBef>
                <a:spcPct val="0"/>
              </a:spcBef>
              <a:spcAft>
                <a:spcPct val="0"/>
              </a:spcAft>
              <a:buClrTx/>
              <a:buSzTx/>
              <a:buFontTx/>
              <a:buNone/>
              <a:tabLst>
                <a:tab pos="1169988" algn="l"/>
              </a:tabLst>
            </a:pPr>
            <a:r>
              <a:rPr kumimoji="0" lang="ro-RO" altLang="zh-CN" sz="2400" b="1" i="0" u="none" strike="noStrike" cap="none" normalizeH="0" baseline="0" dirty="0">
                <a:ln>
                  <a:noFill/>
                </a:ln>
                <a:solidFill>
                  <a:schemeClr val="tx1"/>
                </a:solidFill>
                <a:effectLst>
                  <a:outerShdw blurRad="38100" dist="38100" dir="2700000" algn="tl">
                    <a:srgbClr val="C0C0C0"/>
                  </a:outerShdw>
                </a:effectLst>
                <a:ea typeface="SimSun" panose="02010600030101010101" pitchFamily="2" charset="-122"/>
                <a:cs typeface="Arial" panose="020B0604020202020204" pitchFamily="34" charset="0"/>
              </a:rPr>
              <a:t> </a:t>
            </a:r>
            <a:r>
              <a:rPr kumimoji="0" lang="fr-FR" altLang="zh-CN" sz="2400" b="1" i="0" u="none" strike="noStrike" cap="none" normalizeH="0" baseline="0" dirty="0">
                <a:ln>
                  <a:noFill/>
                </a:ln>
                <a:solidFill>
                  <a:schemeClr val="tx1"/>
                </a:solidFill>
                <a:effectLst/>
                <a:ea typeface="Calibri" panose="020F0502020204030204" pitchFamily="34" charset="0"/>
                <a:cs typeface="Arial" panose="020B0604020202020204" pitchFamily="34" charset="0"/>
              </a:rPr>
              <a:t>INSTITUTUL DE DIAGNOSTIC ŞI</a:t>
            </a:r>
            <a:endParaRPr kumimoji="0" lang="en-US" altLang="zh-CN" sz="2400" b="1" i="0" u="none" strike="noStrike" cap="none" normalizeH="0" baseline="0" dirty="0">
              <a:ln>
                <a:noFill/>
              </a:ln>
              <a:solidFill>
                <a:schemeClr val="tx1"/>
              </a:solidFill>
              <a:effectLst/>
              <a:cs typeface="Arial" panose="020B0604020202020204" pitchFamily="34" charset="0"/>
            </a:endParaRPr>
          </a:p>
          <a:p>
            <a:pPr marL="0" marR="0" lvl="0" indent="180975" algn="ctr" defTabSz="914400" rtl="0" eaLnBrk="0" fontAlgn="base" latinLnBrk="0" hangingPunct="0">
              <a:lnSpc>
                <a:spcPct val="100000"/>
              </a:lnSpc>
              <a:spcBef>
                <a:spcPct val="0"/>
              </a:spcBef>
              <a:spcAft>
                <a:spcPct val="0"/>
              </a:spcAft>
              <a:buClrTx/>
              <a:buSzTx/>
              <a:buFontTx/>
              <a:buNone/>
              <a:tabLst>
                <a:tab pos="1169988" algn="l"/>
              </a:tabLst>
            </a:pPr>
            <a:r>
              <a:rPr kumimoji="0" lang="fr-FR" altLang="zh-CN" sz="2400" b="1" i="0" u="none" strike="noStrike" cap="none" normalizeH="0" baseline="0" dirty="0">
                <a:ln>
                  <a:noFill/>
                </a:ln>
                <a:solidFill>
                  <a:schemeClr val="tx1"/>
                </a:solidFill>
                <a:effectLst/>
                <a:ea typeface="Calibri" panose="020F0502020204030204" pitchFamily="34" charset="0"/>
                <a:cs typeface="Arial" panose="020B0604020202020204" pitchFamily="34" charset="0"/>
              </a:rPr>
              <a:t> SĂNĂTATE ANIMALĂ</a:t>
            </a:r>
            <a:endParaRPr kumimoji="0" lang="en-US" altLang="zh-CN" sz="2400" b="1" i="0" u="none" strike="noStrike" cap="none" normalizeH="0" baseline="0" dirty="0">
              <a:ln>
                <a:noFill/>
              </a:ln>
              <a:solidFill>
                <a:schemeClr val="tx1"/>
              </a:solidFill>
              <a:effectLst/>
              <a:cs typeface="Arial" panose="020B0604020202020204" pitchFamily="34" charset="0"/>
            </a:endParaRPr>
          </a:p>
          <a:p>
            <a:pPr marL="0" marR="0" lvl="0" indent="180975" algn="l" defTabSz="914400" rtl="0" eaLnBrk="0" fontAlgn="base" latinLnBrk="0" hangingPunct="0">
              <a:lnSpc>
                <a:spcPct val="100000"/>
              </a:lnSpc>
              <a:spcBef>
                <a:spcPct val="0"/>
              </a:spcBef>
              <a:spcAft>
                <a:spcPct val="0"/>
              </a:spcAft>
              <a:buClrTx/>
              <a:buSzTx/>
              <a:buFontTx/>
              <a:buNone/>
              <a:tabLst>
                <a:tab pos="1169988" algn="l"/>
              </a:tabLst>
            </a:pPr>
            <a:endParaRPr kumimoji="0" lang="en-US" altLang="zh-CN" sz="2400" b="0" i="0" u="none" strike="noStrike" cap="none" normalizeH="0" baseline="0" dirty="0">
              <a:ln>
                <a:noFill/>
              </a:ln>
              <a:solidFill>
                <a:schemeClr val="tx1"/>
              </a:solidFill>
              <a:effectLst/>
            </a:endParaRPr>
          </a:p>
        </p:txBody>
      </p:sp>
      <p:graphicFrame>
        <p:nvGraphicFramePr>
          <p:cNvPr id="2" name="Table 1">
            <a:extLst>
              <a:ext uri="{FF2B5EF4-FFF2-40B4-BE49-F238E27FC236}">
                <a16:creationId xmlns:a16="http://schemas.microsoft.com/office/drawing/2014/main" id="{987DD9A4-90AF-8A1D-E880-8D3CDBCD27ED}"/>
              </a:ext>
            </a:extLst>
          </p:cNvPr>
          <p:cNvGraphicFramePr>
            <a:graphicFrameLocks noGrp="1"/>
          </p:cNvGraphicFramePr>
          <p:nvPr>
            <p:extLst>
              <p:ext uri="{D42A27DB-BD31-4B8C-83A1-F6EECF244321}">
                <p14:modId xmlns:p14="http://schemas.microsoft.com/office/powerpoint/2010/main" val="3203405736"/>
              </p:ext>
            </p:extLst>
          </p:nvPr>
        </p:nvGraphicFramePr>
        <p:xfrm>
          <a:off x="12671777" y="23121915"/>
          <a:ext cx="11044989" cy="1280160"/>
        </p:xfrm>
        <a:graphic>
          <a:graphicData uri="http://schemas.openxmlformats.org/drawingml/2006/table">
            <a:tbl>
              <a:tblPr firstRow="1" firstCol="1" bandRow="1">
                <a:tableStyleId>{21E4AEA4-8DFA-4A89-87EB-49C32662AFE0}</a:tableStyleId>
              </a:tblPr>
              <a:tblGrid>
                <a:gridCol w="1227221">
                  <a:extLst>
                    <a:ext uri="{9D8B030D-6E8A-4147-A177-3AD203B41FA5}">
                      <a16:colId xmlns:a16="http://schemas.microsoft.com/office/drawing/2014/main" val="314256408"/>
                    </a:ext>
                  </a:extLst>
                </a:gridCol>
                <a:gridCol w="1227221">
                  <a:extLst>
                    <a:ext uri="{9D8B030D-6E8A-4147-A177-3AD203B41FA5}">
                      <a16:colId xmlns:a16="http://schemas.microsoft.com/office/drawing/2014/main" val="4285659990"/>
                    </a:ext>
                  </a:extLst>
                </a:gridCol>
                <a:gridCol w="1227221">
                  <a:extLst>
                    <a:ext uri="{9D8B030D-6E8A-4147-A177-3AD203B41FA5}">
                      <a16:colId xmlns:a16="http://schemas.microsoft.com/office/drawing/2014/main" val="2032065706"/>
                    </a:ext>
                  </a:extLst>
                </a:gridCol>
                <a:gridCol w="1227221">
                  <a:extLst>
                    <a:ext uri="{9D8B030D-6E8A-4147-A177-3AD203B41FA5}">
                      <a16:colId xmlns:a16="http://schemas.microsoft.com/office/drawing/2014/main" val="2340144082"/>
                    </a:ext>
                  </a:extLst>
                </a:gridCol>
                <a:gridCol w="1227221">
                  <a:extLst>
                    <a:ext uri="{9D8B030D-6E8A-4147-A177-3AD203B41FA5}">
                      <a16:colId xmlns:a16="http://schemas.microsoft.com/office/drawing/2014/main" val="3998577949"/>
                    </a:ext>
                  </a:extLst>
                </a:gridCol>
                <a:gridCol w="1227221">
                  <a:extLst>
                    <a:ext uri="{9D8B030D-6E8A-4147-A177-3AD203B41FA5}">
                      <a16:colId xmlns:a16="http://schemas.microsoft.com/office/drawing/2014/main" val="3156032884"/>
                    </a:ext>
                  </a:extLst>
                </a:gridCol>
                <a:gridCol w="1227221">
                  <a:extLst>
                    <a:ext uri="{9D8B030D-6E8A-4147-A177-3AD203B41FA5}">
                      <a16:colId xmlns:a16="http://schemas.microsoft.com/office/drawing/2014/main" val="2948396275"/>
                    </a:ext>
                  </a:extLst>
                </a:gridCol>
                <a:gridCol w="1227221">
                  <a:extLst>
                    <a:ext uri="{9D8B030D-6E8A-4147-A177-3AD203B41FA5}">
                      <a16:colId xmlns:a16="http://schemas.microsoft.com/office/drawing/2014/main" val="3774963354"/>
                    </a:ext>
                  </a:extLst>
                </a:gridCol>
                <a:gridCol w="1227221">
                  <a:extLst>
                    <a:ext uri="{9D8B030D-6E8A-4147-A177-3AD203B41FA5}">
                      <a16:colId xmlns:a16="http://schemas.microsoft.com/office/drawing/2014/main" val="3105296233"/>
                    </a:ext>
                  </a:extLst>
                </a:gridCol>
              </a:tblGrid>
              <a:tr h="200025">
                <a:tc>
                  <a:txBody>
                    <a:bodyPr/>
                    <a:lstStyle/>
                    <a:p>
                      <a:pPr marL="0" marR="0" algn="ctr">
                        <a:buNone/>
                      </a:pPr>
                      <a:r>
                        <a:rPr lang="ro-RO" sz="1400" b="1" dirty="0">
                          <a:effectLst/>
                          <a:latin typeface="+mn-lt"/>
                          <a:ea typeface="Times New Roman" panose="02020603050405020304" pitchFamily="18" charset="0"/>
                          <a:cs typeface="Times New Roman" panose="02020603050405020304" pitchFamily="18" charset="0"/>
                        </a:rPr>
                        <a:t>Tip furaj</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latin typeface="+mn-lt"/>
                        </a:rPr>
                        <a:t>Temperatură</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dirty="0">
                          <a:effectLst/>
                        </a:rPr>
                        <a:t>Ct Săptămâna 3</a:t>
                      </a:r>
                      <a:endParaRPr lang="en-US" sz="14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dirty="0">
                          <a:effectLst/>
                        </a:rPr>
                        <a:t>Ct Săptămâna</a:t>
                      </a:r>
                      <a:r>
                        <a:rPr lang="en-US" sz="1400" b="1" dirty="0">
                          <a:effectLst/>
                        </a:rPr>
                        <a:t> 4</a:t>
                      </a:r>
                      <a:endParaRPr lang="en-US" sz="14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dirty="0">
                          <a:effectLst/>
                        </a:rPr>
                        <a:t>Ct Săptămâna</a:t>
                      </a:r>
                      <a:r>
                        <a:rPr lang="en-US" sz="1400" b="1" dirty="0">
                          <a:effectLst/>
                        </a:rPr>
                        <a:t> 5</a:t>
                      </a:r>
                      <a:endParaRPr lang="en-US" sz="14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dirty="0">
                          <a:effectLst/>
                        </a:rPr>
                        <a:t>Ct Săptămâna</a:t>
                      </a:r>
                      <a:r>
                        <a:rPr lang="en-US" sz="1400" b="1" dirty="0">
                          <a:effectLst/>
                        </a:rPr>
                        <a:t> 6</a:t>
                      </a:r>
                      <a:endParaRPr lang="en-US" sz="14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dirty="0">
                          <a:effectLst/>
                        </a:rPr>
                        <a:t>Ct Săptămâna</a:t>
                      </a:r>
                      <a:r>
                        <a:rPr lang="en-US" sz="1400" b="1" dirty="0">
                          <a:effectLst/>
                        </a:rPr>
                        <a:t> 7</a:t>
                      </a:r>
                      <a:endParaRPr lang="en-US" sz="14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dirty="0">
                          <a:effectLst/>
                        </a:rPr>
                        <a:t>Ct Săptămâna</a:t>
                      </a:r>
                      <a:r>
                        <a:rPr lang="en-US" sz="1400" b="1" dirty="0">
                          <a:effectLst/>
                        </a:rPr>
                        <a:t> 8</a:t>
                      </a:r>
                      <a:endParaRPr lang="en-US" sz="14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dirty="0">
                          <a:effectLst/>
                        </a:rPr>
                        <a:t>Ct Săptămâna</a:t>
                      </a:r>
                      <a:r>
                        <a:rPr lang="en-US" sz="1400" b="1" dirty="0">
                          <a:effectLst/>
                        </a:rPr>
                        <a:t> 9</a:t>
                      </a:r>
                      <a:endParaRPr lang="en-US" sz="1400" b="1"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761896291"/>
                  </a:ext>
                </a:extLst>
              </a:tr>
              <a:tr h="200025">
                <a:tc>
                  <a:txBody>
                    <a:bodyPr/>
                    <a:lstStyle/>
                    <a:p>
                      <a:pPr marL="0" marR="0" algn="ctr">
                        <a:buNone/>
                      </a:pPr>
                      <a:r>
                        <a:rPr lang="ro-RO" sz="1400" b="1" dirty="0">
                          <a:effectLst/>
                          <a:latin typeface="+mn-lt"/>
                        </a:rPr>
                        <a:t>Făinos</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22°C</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16,12</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19,62</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dirty="0">
                          <a:effectLst/>
                        </a:rPr>
                        <a:t>18,43</a:t>
                      </a:r>
                      <a:endParaRPr lang="en-US" sz="14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19,31</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16,41</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16,48</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dirty="0">
                          <a:effectLst/>
                        </a:rPr>
                        <a:t>23,3</a:t>
                      </a:r>
                      <a:endParaRPr lang="en-US" sz="1400" b="1"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363558569"/>
                  </a:ext>
                </a:extLst>
              </a:tr>
              <a:tr h="200025">
                <a:tc>
                  <a:txBody>
                    <a:bodyPr/>
                    <a:lstStyle/>
                    <a:p>
                      <a:pPr marL="0" marR="0" algn="ctr">
                        <a:buNone/>
                      </a:pPr>
                      <a:r>
                        <a:rPr lang="ro-RO" sz="1400" b="1" dirty="0">
                          <a:effectLst/>
                          <a:latin typeface="+mn-lt"/>
                        </a:rPr>
                        <a:t>Făinos</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22°C</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14,9</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19,04</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18,07</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18,04</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17,21</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22,77</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23,49</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435186562"/>
                  </a:ext>
                </a:extLst>
              </a:tr>
              <a:tr h="200025">
                <a:tc>
                  <a:txBody>
                    <a:bodyPr/>
                    <a:lstStyle/>
                    <a:p>
                      <a:pPr marL="0" marR="0" algn="ctr">
                        <a:buNone/>
                      </a:pPr>
                      <a:r>
                        <a:rPr lang="ro-RO" sz="1400" b="1" dirty="0">
                          <a:effectLst/>
                          <a:latin typeface="+mn-lt"/>
                        </a:rPr>
                        <a:t>Făinos</a:t>
                      </a:r>
                      <a:endParaRPr lang="en-US"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400" b="1">
                          <a:effectLst/>
                        </a:rPr>
                        <a:t>22°C</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15,11</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19,11</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17,39</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18,45</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19,13</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16,47</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400" b="1">
                          <a:effectLst/>
                        </a:rPr>
                        <a:t>23,3</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763577012"/>
                  </a:ext>
                </a:extLst>
              </a:tr>
              <a:tr h="190500">
                <a:tc gridSpan="2">
                  <a:txBody>
                    <a:bodyPr/>
                    <a:lstStyle/>
                    <a:p>
                      <a:pPr marL="0" marR="0" algn="ctr">
                        <a:buNone/>
                      </a:pPr>
                      <a:r>
                        <a:rPr lang="en-US" sz="1400" b="1">
                          <a:effectLst/>
                        </a:rPr>
                        <a:t>Average</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hMerge="1">
                  <a:txBody>
                    <a:bodyPr/>
                    <a:lstStyle/>
                    <a:p>
                      <a:endParaRPr lang="en-US"/>
                    </a:p>
                  </a:txBody>
                  <a:tcPr/>
                </a:tc>
                <a:tc>
                  <a:txBody>
                    <a:bodyPr/>
                    <a:lstStyle/>
                    <a:p>
                      <a:pPr marL="0" marR="0" algn="ctr">
                        <a:buNone/>
                      </a:pPr>
                      <a:r>
                        <a:rPr lang="en-US" sz="1400" b="1">
                          <a:effectLst/>
                        </a:rPr>
                        <a:t>15,37</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400" b="1">
                          <a:effectLst/>
                        </a:rPr>
                        <a:t>19,25</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400" b="1">
                          <a:effectLst/>
                        </a:rPr>
                        <a:t>17,96</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400" b="1">
                          <a:effectLst/>
                        </a:rPr>
                        <a:t>18,6</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400" b="1">
                          <a:effectLst/>
                        </a:rPr>
                        <a:t>17,58</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400" b="1">
                          <a:effectLst/>
                        </a:rPr>
                        <a:t>18,57</a:t>
                      </a:r>
                      <a:endParaRPr lang="en-US" sz="14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400" b="1" dirty="0">
                          <a:effectLst/>
                        </a:rPr>
                        <a:t>23,36</a:t>
                      </a:r>
                      <a:endParaRPr lang="en-US" sz="1400" b="1"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525256626"/>
                  </a:ext>
                </a:extLst>
              </a:tr>
            </a:tbl>
          </a:graphicData>
        </a:graphic>
      </p:graphicFrame>
    </p:spTree>
    <p:extLst>
      <p:ext uri="{BB962C8B-B14F-4D97-AF65-F5344CB8AC3E}">
        <p14:creationId xmlns:p14="http://schemas.microsoft.com/office/powerpoint/2010/main" val="2260547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2313C-47A9-B113-54B6-BE45E6975563}"/>
            </a:ext>
          </a:extLst>
        </p:cNvPr>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99DFA515-57F7-9CEE-6824-A387B7BE410B}"/>
              </a:ext>
            </a:extLst>
          </p:cNvPr>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2EE1376-2187-C8F5-E26F-BDE2B701AAA9}"/>
              </a:ext>
            </a:extLst>
          </p:cNvPr>
          <p:cNvSpPr txBox="1"/>
          <p:nvPr/>
        </p:nvSpPr>
        <p:spPr>
          <a:xfrm>
            <a:off x="1891896" y="6550353"/>
            <a:ext cx="28776842" cy="2862322"/>
          </a:xfrm>
          <a:prstGeom prst="rect">
            <a:avLst/>
          </a:prstGeom>
          <a:noFill/>
        </p:spPr>
        <p:txBody>
          <a:bodyPr wrap="square" rtlCol="0">
            <a:spAutoFit/>
          </a:bodyPr>
          <a:lstStyle/>
          <a:p>
            <a:pPr algn="ctr"/>
            <a:r>
              <a:rPr lang="en-US" sz="6000" b="1" dirty="0">
                <a:latin typeface="Arial" charset="0"/>
                <a:ea typeface="Arial" charset="0"/>
                <a:cs typeface="Arial" charset="0"/>
              </a:rPr>
              <a:t>Study on the persistence and viability of highly pathogenic avian influenza virus following experimental contamination of mash and pelleted feeds used in poultry feeding</a:t>
            </a:r>
            <a:endParaRPr lang="en-US" sz="6000" b="1" dirty="0">
              <a:solidFill>
                <a:srgbClr val="FF0000"/>
              </a:solidFill>
              <a:latin typeface="Arial" charset="0"/>
              <a:ea typeface="Arial" charset="0"/>
              <a:cs typeface="Arial" charset="0"/>
            </a:endParaRPr>
          </a:p>
        </p:txBody>
      </p:sp>
      <p:sp>
        <p:nvSpPr>
          <p:cNvPr id="19" name="TextBox 18">
            <a:extLst>
              <a:ext uri="{FF2B5EF4-FFF2-40B4-BE49-F238E27FC236}">
                <a16:creationId xmlns:a16="http://schemas.microsoft.com/office/drawing/2014/main" id="{CF0C1325-C89E-E896-F389-5FF12503BC3B}"/>
              </a:ext>
            </a:extLst>
          </p:cNvPr>
          <p:cNvSpPr txBox="1"/>
          <p:nvPr/>
        </p:nvSpPr>
        <p:spPr>
          <a:xfrm>
            <a:off x="1891896" y="9374542"/>
            <a:ext cx="28359197" cy="1200329"/>
          </a:xfrm>
          <a:prstGeom prst="rect">
            <a:avLst/>
          </a:prstGeom>
          <a:noFill/>
        </p:spPr>
        <p:txBody>
          <a:bodyPr wrap="square" rtlCol="0">
            <a:spAutoFit/>
          </a:bodyPr>
          <a:lstStyle/>
          <a:p>
            <a:pPr algn="ctr"/>
            <a:r>
              <a:rPr lang="en-US" sz="3600" b="1" dirty="0">
                <a:latin typeface="Arial" charset="0"/>
                <a:ea typeface="Arial" charset="0"/>
                <a:cs typeface="Arial" charset="0"/>
              </a:rPr>
              <a:t>BĂRBUCEANU  Florica,  ONIȚĂ Iuliana, NEICUȚ Adriana, DIACONU Claudiu, MITROI Bogdan,  DUNĂVĂȚU Gina, MOȚIU Răzvan, BURLACU Raluca, TAMBA Paula,  HRISTESCU Doru</a:t>
            </a:r>
            <a:endParaRPr lang="ro-RO" sz="3600" b="1" i="1" dirty="0">
              <a:latin typeface="Arial" charset="0"/>
              <a:ea typeface="Arial" charset="0"/>
              <a:cs typeface="Arial" charset="0"/>
            </a:endParaRPr>
          </a:p>
        </p:txBody>
      </p:sp>
      <p:sp>
        <p:nvSpPr>
          <p:cNvPr id="20" name="TextBox 19">
            <a:extLst>
              <a:ext uri="{FF2B5EF4-FFF2-40B4-BE49-F238E27FC236}">
                <a16:creationId xmlns:a16="http://schemas.microsoft.com/office/drawing/2014/main" id="{B7C85E3D-DE72-9491-D11A-A558F7439B54}"/>
              </a:ext>
            </a:extLst>
          </p:cNvPr>
          <p:cNvSpPr txBox="1"/>
          <p:nvPr/>
        </p:nvSpPr>
        <p:spPr>
          <a:xfrm>
            <a:off x="1891896" y="10552154"/>
            <a:ext cx="28776842" cy="2554545"/>
          </a:xfrm>
          <a:prstGeom prst="rect">
            <a:avLst/>
          </a:prstGeom>
          <a:noFill/>
        </p:spPr>
        <p:txBody>
          <a:bodyPr wrap="square" rtlCol="0">
            <a:spAutoFit/>
          </a:bodyPr>
          <a:lstStyle/>
          <a:p>
            <a:pPr algn="just"/>
            <a:r>
              <a:rPr lang="ro-RO" sz="3200" b="1" dirty="0">
                <a:latin typeface="Arial" charset="0"/>
                <a:ea typeface="Arial" charset="0"/>
                <a:cs typeface="Arial" charset="0"/>
              </a:rPr>
              <a:t>INTRODUCTION:</a:t>
            </a:r>
            <a:r>
              <a:rPr lang="en-US" sz="3200" b="1" dirty="0">
                <a:latin typeface="Arial" charset="0"/>
                <a:ea typeface="Arial" charset="0"/>
                <a:cs typeface="Arial" charset="0"/>
              </a:rPr>
              <a:t> </a:t>
            </a:r>
            <a:endParaRPr lang="ro-RO" sz="3200" b="1" dirty="0">
              <a:latin typeface="Arial" charset="0"/>
              <a:ea typeface="Arial" charset="0"/>
              <a:cs typeface="Arial" charset="0"/>
            </a:endParaRPr>
          </a:p>
          <a:p>
            <a:pPr algn="just"/>
            <a:r>
              <a:rPr lang="en-US" sz="3200" b="1" dirty="0">
                <a:latin typeface="Arial" charset="0"/>
                <a:ea typeface="Arial" charset="0"/>
                <a:cs typeface="Arial" charset="0"/>
              </a:rPr>
              <a:t>Infection with the highly pathogenic avian influenza virus generates significant economic losses worldwide, affecting commercial poultry flocks as well as wild or captive birds . The possibility of infection of feed or raw materials used in feed production can cause the virus to spread to unaffected areas. In the present study, we evaluated the persistence and viability of the avian influenza virus on experimentally contaminated feed, depending on the type of feed and temperature (-20, 22 and 37˚C).</a:t>
            </a:r>
            <a:endParaRPr lang="ro-RO" sz="3200" b="1" dirty="0">
              <a:latin typeface="Arial" charset="0"/>
              <a:ea typeface="Arial" charset="0"/>
              <a:cs typeface="Arial" charset="0"/>
            </a:endParaRPr>
          </a:p>
        </p:txBody>
      </p:sp>
      <p:sp>
        <p:nvSpPr>
          <p:cNvPr id="21" name="TextBox 20">
            <a:extLst>
              <a:ext uri="{FF2B5EF4-FFF2-40B4-BE49-F238E27FC236}">
                <a16:creationId xmlns:a16="http://schemas.microsoft.com/office/drawing/2014/main" id="{B3F3435D-343C-79C0-8770-608733E3CAEC}"/>
              </a:ext>
            </a:extLst>
          </p:cNvPr>
          <p:cNvSpPr txBox="1"/>
          <p:nvPr/>
        </p:nvSpPr>
        <p:spPr>
          <a:xfrm>
            <a:off x="1937834" y="13322988"/>
            <a:ext cx="28888306" cy="7478970"/>
          </a:xfrm>
          <a:prstGeom prst="rect">
            <a:avLst/>
          </a:prstGeom>
          <a:noFill/>
        </p:spPr>
        <p:txBody>
          <a:bodyPr wrap="square" rtlCol="0">
            <a:spAutoFit/>
          </a:bodyPr>
          <a:lstStyle/>
          <a:p>
            <a:r>
              <a:rPr lang="ro-RO" sz="3200" b="1" dirty="0">
                <a:latin typeface="Arial" charset="0"/>
                <a:ea typeface="Arial" charset="0"/>
                <a:cs typeface="Arial" charset="0"/>
              </a:rPr>
              <a:t>MATERIAL AND METHODS</a:t>
            </a:r>
          </a:p>
          <a:p>
            <a:pPr algn="just"/>
            <a:r>
              <a:rPr lang="en-US" sz="3200" b="1" dirty="0">
                <a:latin typeface="Arial" charset="0"/>
                <a:ea typeface="Arial" charset="0"/>
                <a:cs typeface="Arial" charset="0"/>
              </a:rPr>
              <a:t>The experiment was carried out within the High Containment Unit (HCU) within the Institute for Diagnosis and Animal Health, which ensures a level 3 biosecurity</a:t>
            </a:r>
            <a:r>
              <a:rPr lang="ro-RO" sz="3200" b="1" dirty="0">
                <a:latin typeface="Arial" charset="0"/>
                <a:ea typeface="Arial" charset="0"/>
                <a:cs typeface="Arial" charset="0"/>
              </a:rPr>
              <a:t>. </a:t>
            </a:r>
            <a:r>
              <a:rPr lang="en-US" sz="3200" b="1" dirty="0">
                <a:latin typeface="Arial" charset="0"/>
                <a:ea typeface="Arial" charset="0"/>
                <a:cs typeface="Arial" charset="0"/>
              </a:rPr>
              <a:t>Two types of feed for laying hens were used, mash and pelleted, purchased from a specialized store.</a:t>
            </a:r>
            <a:r>
              <a:rPr lang="ro-RO" sz="3200" b="1" dirty="0">
                <a:latin typeface="Arial" charset="0"/>
                <a:ea typeface="Arial" charset="0"/>
                <a:cs typeface="Arial" charset="0"/>
              </a:rPr>
              <a:t> </a:t>
            </a:r>
            <a:r>
              <a:rPr lang="en-US" sz="3200" b="1" dirty="0">
                <a:latin typeface="Arial" charset="0"/>
                <a:ea typeface="Arial" charset="0"/>
                <a:cs typeface="Arial" charset="0"/>
              </a:rPr>
              <a:t>The viral strain used was represented by the high pathogenic  AIV H5N1, obtained by isolation on embryonated eggs from swan (Cygnus columbianus). The viral isolate was cultured by inoculation on SPF embryonated eggs in order to obtain the virus stock necessary for the experiment.</a:t>
            </a:r>
            <a:r>
              <a:rPr lang="ro-RO" sz="3200" b="1" dirty="0">
                <a:latin typeface="Arial" charset="0"/>
                <a:ea typeface="Arial" charset="0"/>
                <a:cs typeface="Arial" charset="0"/>
              </a:rPr>
              <a:t> </a:t>
            </a:r>
            <a:r>
              <a:rPr lang="en-US" sz="3200" b="1" dirty="0">
                <a:latin typeface="Arial" charset="0"/>
                <a:ea typeface="Arial" charset="0"/>
                <a:cs typeface="Arial" charset="0"/>
              </a:rPr>
              <a:t>The experiments were performed using 9-day-old embryonated eggs from SPF birds.</a:t>
            </a:r>
            <a:r>
              <a:rPr lang="ro-RO" sz="3200" b="1" dirty="0">
                <a:latin typeface="Arial" charset="0"/>
                <a:ea typeface="Arial" charset="0"/>
                <a:cs typeface="Arial" charset="0"/>
              </a:rPr>
              <a:t> </a:t>
            </a:r>
            <a:r>
              <a:rPr lang="en-US" sz="3200" b="1" dirty="0">
                <a:latin typeface="Arial" charset="0"/>
                <a:ea typeface="Arial" charset="0"/>
                <a:cs typeface="Arial" charset="0"/>
              </a:rPr>
              <a:t>The temperature ranges used were 37°C (simulates high summer temperatures), 22°C (simulates spring and autumn temperatures) and -20°C (simulates winter temperatures). The methods used in testing are implemented within the Institute of Animal Diagnostics and Health and are represented by: isolation and identification of avian influenza virus by inoculation on SPF embryonated egg</a:t>
            </a:r>
            <a:r>
              <a:rPr lang="ro-RO" sz="3200" b="1" dirty="0">
                <a:latin typeface="Arial" charset="0"/>
                <a:ea typeface="Arial" charset="0"/>
                <a:cs typeface="Arial" charset="0"/>
              </a:rPr>
              <a:t>s and </a:t>
            </a:r>
            <a:r>
              <a:rPr lang="en-US" sz="3200" b="1" dirty="0">
                <a:latin typeface="Arial" charset="0"/>
                <a:ea typeface="Arial" charset="0"/>
                <a:cs typeface="Arial" charset="0"/>
              </a:rPr>
              <a:t>identification of the avian influenza virus genome (Matrix protein) by Real Time RT-PCR</a:t>
            </a:r>
            <a:r>
              <a:rPr lang="ro-RO" sz="3200" b="1" dirty="0">
                <a:latin typeface="Arial" charset="0"/>
                <a:ea typeface="Arial" charset="0"/>
                <a:cs typeface="Arial" charset="0"/>
              </a:rPr>
              <a:t>.</a:t>
            </a:r>
          </a:p>
          <a:p>
            <a:pPr algn="just"/>
            <a:r>
              <a:rPr lang="ro-RO" sz="3200" b="1" dirty="0">
                <a:latin typeface="Arial" charset="0"/>
                <a:ea typeface="Arial" charset="0"/>
                <a:cs typeface="Arial" charset="0"/>
              </a:rPr>
              <a:t>The e</a:t>
            </a:r>
            <a:r>
              <a:rPr lang="en-US" sz="3200" b="1" dirty="0" err="1">
                <a:latin typeface="Arial" charset="0"/>
                <a:ea typeface="Arial" charset="0"/>
                <a:cs typeface="Arial" charset="0"/>
              </a:rPr>
              <a:t>xperimental</a:t>
            </a:r>
            <a:r>
              <a:rPr lang="en-US" sz="3200" b="1" dirty="0">
                <a:latin typeface="Arial" charset="0"/>
                <a:ea typeface="Arial" charset="0"/>
                <a:cs typeface="Arial" charset="0"/>
              </a:rPr>
              <a:t> model was performed in two stages:</a:t>
            </a:r>
            <a:r>
              <a:rPr lang="ro-RO" sz="3200" b="1" dirty="0">
                <a:latin typeface="Arial" charset="0"/>
                <a:ea typeface="Arial" charset="0"/>
                <a:cs typeface="Arial" charset="0"/>
              </a:rPr>
              <a:t> p</a:t>
            </a:r>
            <a:r>
              <a:rPr lang="en-US" sz="3200" b="1" dirty="0" err="1">
                <a:latin typeface="Arial" charset="0"/>
                <a:ea typeface="Arial" charset="0"/>
                <a:cs typeface="Arial" charset="0"/>
              </a:rPr>
              <a:t>ilot</a:t>
            </a:r>
            <a:r>
              <a:rPr lang="en-US" sz="3200" b="1" dirty="0">
                <a:latin typeface="Arial" charset="0"/>
                <a:ea typeface="Arial" charset="0"/>
                <a:cs typeface="Arial" charset="0"/>
              </a:rPr>
              <a:t> phase </a:t>
            </a:r>
            <a:r>
              <a:rPr lang="ro-RO" sz="3200" b="1" dirty="0">
                <a:latin typeface="Arial" charset="0"/>
                <a:ea typeface="Arial" charset="0"/>
                <a:cs typeface="Arial" charset="0"/>
              </a:rPr>
              <a:t>and weekly phase. In the pilot phase, a</a:t>
            </a:r>
            <a:r>
              <a:rPr lang="en-US" sz="3200" b="1" dirty="0" err="1">
                <a:latin typeface="Arial" charset="0"/>
                <a:ea typeface="Arial" charset="0"/>
                <a:cs typeface="Arial" charset="0"/>
              </a:rPr>
              <a:t>fter</a:t>
            </a:r>
            <a:r>
              <a:rPr lang="en-US" sz="3200" b="1" dirty="0">
                <a:latin typeface="Arial" charset="0"/>
                <a:ea typeface="Arial" charset="0"/>
                <a:cs typeface="Arial" charset="0"/>
              </a:rPr>
              <a:t> contamination, the feeds were distributed in a total of 48 Petri dishes, in an amount of 10 grams/plate. The plates were distributed at 22°C (12 dishes with mash feed and 12 dishes with pelleted feed) and 37°C (12 dishes with mash feed and </a:t>
            </a:r>
            <a:r>
              <a:rPr lang="en-US" sz="3200" b="1" dirty="0" err="1">
                <a:latin typeface="Arial" charset="0"/>
                <a:ea typeface="Arial" charset="0"/>
                <a:cs typeface="Arial" charset="0"/>
              </a:rPr>
              <a:t>and</a:t>
            </a:r>
            <a:r>
              <a:rPr lang="en-US" sz="3200" b="1" dirty="0">
                <a:latin typeface="Arial" charset="0"/>
                <a:ea typeface="Arial" charset="0"/>
                <a:cs typeface="Arial" charset="0"/>
              </a:rPr>
              <a:t> 12 dishes with pelleted feed). Due to the reasonable assumption that the virus is stable for a long period at low temperatures, no experiment was performed on feeds maintained at -20°C. Starting with day 3</a:t>
            </a:r>
            <a:r>
              <a:rPr lang="ro-RO" sz="3200" b="1" dirty="0">
                <a:latin typeface="Arial" charset="0"/>
                <a:ea typeface="Arial" charset="0"/>
                <a:cs typeface="Arial" charset="0"/>
              </a:rPr>
              <a:t>,</a:t>
            </a:r>
            <a:r>
              <a:rPr lang="en-US" sz="3200" b="1" dirty="0">
                <a:latin typeface="Arial" charset="0"/>
                <a:ea typeface="Arial" charset="0"/>
                <a:cs typeface="Arial" charset="0"/>
              </a:rPr>
              <a:t> three Petri dishes were extracted from 22°C and 37°C, respectively and tested by viral isolation and Real Time RT-PCR</a:t>
            </a:r>
            <a:r>
              <a:rPr lang="ro-RO" sz="3200" b="1" dirty="0">
                <a:latin typeface="Arial" charset="0"/>
                <a:ea typeface="Arial" charset="0"/>
                <a:cs typeface="Arial" charset="0"/>
              </a:rPr>
              <a:t>. For the weekly phase, t</a:t>
            </a:r>
            <a:r>
              <a:rPr lang="en-US" sz="3200" b="1" dirty="0">
                <a:latin typeface="Arial" charset="0"/>
                <a:ea typeface="Arial" charset="0"/>
                <a:cs typeface="Arial" charset="0"/>
              </a:rPr>
              <a:t>he protocol was similar to that presented in </a:t>
            </a:r>
            <a:r>
              <a:rPr lang="ro-RO" sz="3200" b="1" dirty="0">
                <a:latin typeface="Arial" charset="0"/>
                <a:ea typeface="Arial" charset="0"/>
                <a:cs typeface="Arial" charset="0"/>
              </a:rPr>
              <a:t>the </a:t>
            </a:r>
            <a:r>
              <a:rPr lang="en-US" sz="3200" b="1" dirty="0">
                <a:latin typeface="Arial" charset="0"/>
                <a:ea typeface="Arial" charset="0"/>
                <a:cs typeface="Arial" charset="0"/>
              </a:rPr>
              <a:t>pilot phase, with the difference that the processing of the Petri dishes was carried out once a week. </a:t>
            </a:r>
            <a:r>
              <a:rPr lang="ro-RO" sz="3200" b="1" dirty="0">
                <a:latin typeface="Arial" charset="0"/>
                <a:ea typeface="Arial" charset="0"/>
                <a:cs typeface="Arial" charset="0"/>
              </a:rPr>
              <a:t> </a:t>
            </a:r>
          </a:p>
        </p:txBody>
      </p:sp>
      <p:sp>
        <p:nvSpPr>
          <p:cNvPr id="22" name="TextBox 21">
            <a:extLst>
              <a:ext uri="{FF2B5EF4-FFF2-40B4-BE49-F238E27FC236}">
                <a16:creationId xmlns:a16="http://schemas.microsoft.com/office/drawing/2014/main" id="{26F7E678-2FE4-F37D-2AB3-4AE944E43F49}"/>
              </a:ext>
            </a:extLst>
          </p:cNvPr>
          <p:cNvSpPr txBox="1"/>
          <p:nvPr/>
        </p:nvSpPr>
        <p:spPr>
          <a:xfrm>
            <a:off x="1814800" y="21590201"/>
            <a:ext cx="29438061" cy="646331"/>
          </a:xfrm>
          <a:prstGeom prst="rect">
            <a:avLst/>
          </a:prstGeom>
          <a:noFill/>
        </p:spPr>
        <p:txBody>
          <a:bodyPr wrap="square" rtlCol="0">
            <a:spAutoFit/>
          </a:bodyPr>
          <a:lstStyle/>
          <a:p>
            <a:r>
              <a:rPr lang="ro-RO" sz="3600" b="1" dirty="0">
                <a:latin typeface="Arial" charset="0"/>
                <a:ea typeface="Arial" charset="0"/>
                <a:cs typeface="Arial" charset="0"/>
              </a:rPr>
              <a:t>RESULTS AND DISCUSSIONS </a:t>
            </a:r>
          </a:p>
        </p:txBody>
      </p:sp>
      <p:sp>
        <p:nvSpPr>
          <p:cNvPr id="23" name="TextBox 22">
            <a:extLst>
              <a:ext uri="{FF2B5EF4-FFF2-40B4-BE49-F238E27FC236}">
                <a16:creationId xmlns:a16="http://schemas.microsoft.com/office/drawing/2014/main" id="{27367F4A-8BFE-FC0F-8491-F25A402D7DF7}"/>
              </a:ext>
            </a:extLst>
          </p:cNvPr>
          <p:cNvSpPr txBox="1"/>
          <p:nvPr/>
        </p:nvSpPr>
        <p:spPr>
          <a:xfrm>
            <a:off x="2013064" y="33499021"/>
            <a:ext cx="28359198" cy="4154984"/>
          </a:xfrm>
          <a:prstGeom prst="rect">
            <a:avLst/>
          </a:prstGeom>
          <a:noFill/>
        </p:spPr>
        <p:txBody>
          <a:bodyPr wrap="square" rtlCol="0">
            <a:spAutoFit/>
          </a:bodyPr>
          <a:lstStyle/>
          <a:p>
            <a:r>
              <a:rPr lang="ro-RO" sz="3200" b="1" dirty="0">
                <a:latin typeface="Arial" charset="0"/>
                <a:ea typeface="Arial" charset="0"/>
                <a:cs typeface="Arial" charset="0"/>
              </a:rPr>
              <a:t>CONCLUSIONS</a:t>
            </a:r>
          </a:p>
          <a:p>
            <a:pPr algn="just"/>
            <a:r>
              <a:rPr lang="ro-RO" sz="3200" b="1" dirty="0">
                <a:latin typeface="Arial" charset="0"/>
                <a:ea typeface="Arial" charset="0"/>
                <a:cs typeface="Arial" charset="0"/>
              </a:rPr>
              <a:t>1. </a:t>
            </a:r>
            <a:r>
              <a:rPr lang="en-US" sz="3200" b="1" dirty="0">
                <a:latin typeface="Arial" charset="0"/>
                <a:ea typeface="Arial" charset="0"/>
                <a:cs typeface="Arial" charset="0"/>
              </a:rPr>
              <a:t>The avian influenza virus, subtype H5N1, had a relatively low resistance in the mash and pelleted feed used in the experiment</a:t>
            </a:r>
            <a:r>
              <a:rPr lang="ro-RO" sz="3200" b="1" dirty="0">
                <a:latin typeface="Arial" charset="0"/>
                <a:ea typeface="Arial" charset="0"/>
                <a:cs typeface="Arial" charset="0"/>
              </a:rPr>
              <a:t>.</a:t>
            </a:r>
            <a:endParaRPr lang="en-US" sz="3200" b="1" dirty="0">
              <a:latin typeface="Arial" charset="0"/>
              <a:ea typeface="Arial" charset="0"/>
              <a:cs typeface="Arial" charset="0"/>
            </a:endParaRPr>
          </a:p>
          <a:p>
            <a:pPr algn="just"/>
            <a:r>
              <a:rPr lang="en-US" sz="3200" b="1" dirty="0">
                <a:latin typeface="Arial" charset="0"/>
                <a:ea typeface="Arial" charset="0"/>
                <a:cs typeface="Arial" charset="0"/>
              </a:rPr>
              <a:t>2. The resistance of the avian influenza virus in the mash feed was 14 – 21 days at 22°C and up to 7 days at 37°C</a:t>
            </a:r>
            <a:r>
              <a:rPr lang="ro-RO" sz="3200" b="1" dirty="0">
                <a:latin typeface="Arial" charset="0"/>
                <a:ea typeface="Arial" charset="0"/>
                <a:cs typeface="Arial" charset="0"/>
              </a:rPr>
              <a:t>.</a:t>
            </a:r>
            <a:endParaRPr lang="en-US" sz="3200" b="1" dirty="0">
              <a:latin typeface="Arial" charset="0"/>
              <a:ea typeface="Arial" charset="0"/>
              <a:cs typeface="Arial" charset="0"/>
            </a:endParaRPr>
          </a:p>
          <a:p>
            <a:pPr algn="just"/>
            <a:r>
              <a:rPr lang="en-US" sz="3200" b="1" dirty="0">
                <a:latin typeface="Arial" charset="0"/>
                <a:ea typeface="Arial" charset="0"/>
                <a:cs typeface="Arial" charset="0"/>
              </a:rPr>
              <a:t>3. The resistance of the virus in the pelleted feed was 42 – 49 days at 22°C and up to 7 days at 37°C</a:t>
            </a:r>
            <a:r>
              <a:rPr lang="ro-RO" sz="3200" b="1" dirty="0">
                <a:latin typeface="Arial" charset="0"/>
                <a:ea typeface="Arial" charset="0"/>
                <a:cs typeface="Arial" charset="0"/>
              </a:rPr>
              <a:t>.</a:t>
            </a:r>
            <a:endParaRPr lang="en-US" sz="3200" b="1" dirty="0">
              <a:latin typeface="Arial" charset="0"/>
              <a:ea typeface="Arial" charset="0"/>
              <a:cs typeface="Arial" charset="0"/>
            </a:endParaRPr>
          </a:p>
          <a:p>
            <a:pPr algn="just"/>
            <a:r>
              <a:rPr lang="en-US" sz="3200" b="1" dirty="0">
                <a:latin typeface="Arial" charset="0"/>
                <a:ea typeface="Arial" charset="0"/>
                <a:cs typeface="Arial" charset="0"/>
              </a:rPr>
              <a:t>4. The resistance of the virus in the mash and pelleted feed was at least 90 days at -20°C</a:t>
            </a:r>
            <a:r>
              <a:rPr lang="ro-RO" sz="3200" b="1" dirty="0">
                <a:latin typeface="Arial" charset="0"/>
                <a:ea typeface="Arial" charset="0"/>
                <a:cs typeface="Arial" charset="0"/>
              </a:rPr>
              <a:t>.</a:t>
            </a:r>
            <a:endParaRPr lang="en-US" sz="3200" b="1" dirty="0">
              <a:latin typeface="Arial" charset="0"/>
              <a:ea typeface="Arial" charset="0"/>
              <a:cs typeface="Arial" charset="0"/>
            </a:endParaRPr>
          </a:p>
          <a:p>
            <a:pPr algn="just"/>
            <a:r>
              <a:rPr lang="en-US" sz="3200" b="1" dirty="0">
                <a:latin typeface="Arial" charset="0"/>
                <a:ea typeface="Arial" charset="0"/>
                <a:cs typeface="Arial" charset="0"/>
              </a:rPr>
              <a:t>5. The </a:t>
            </a:r>
            <a:r>
              <a:rPr lang="en-US" sz="3200" b="1" dirty="0" err="1">
                <a:latin typeface="Arial" charset="0"/>
                <a:ea typeface="Arial" charset="0"/>
                <a:cs typeface="Arial" charset="0"/>
              </a:rPr>
              <a:t>hemagglutinant</a:t>
            </a:r>
            <a:r>
              <a:rPr lang="en-US" sz="3200" b="1" dirty="0">
                <a:latin typeface="Arial" charset="0"/>
                <a:ea typeface="Arial" charset="0"/>
                <a:cs typeface="Arial" charset="0"/>
              </a:rPr>
              <a:t> titers obtained were higher for pelleted feed than for mash feed, which suggests that the virus is better protected in pelleted feed, probably due to penetration into the deep zone of the pellet, reducing exposure to external factors (humidity, air currents, etc.)</a:t>
            </a:r>
            <a:r>
              <a:rPr lang="ro-RO" sz="3200" b="1" dirty="0">
                <a:latin typeface="Arial" charset="0"/>
                <a:ea typeface="Arial" charset="0"/>
                <a:cs typeface="Arial" charset="0"/>
              </a:rPr>
              <a:t>.</a:t>
            </a:r>
            <a:endParaRPr lang="en-US" sz="3200" b="1" dirty="0">
              <a:latin typeface="Arial" charset="0"/>
              <a:ea typeface="Arial" charset="0"/>
              <a:cs typeface="Arial" charset="0"/>
            </a:endParaRPr>
          </a:p>
          <a:p>
            <a:pPr algn="just"/>
            <a:r>
              <a:rPr lang="en-US" sz="3200" b="1" dirty="0">
                <a:latin typeface="Arial" charset="0"/>
                <a:ea typeface="Arial" charset="0"/>
                <a:cs typeface="Arial" charset="0"/>
              </a:rPr>
              <a:t>6. All feeds tested by the Real Time RT-PCR were positive, with Ct values between 14.31 – </a:t>
            </a:r>
            <a:r>
              <a:rPr lang="ro-RO" sz="3200" b="1" dirty="0">
                <a:latin typeface="Arial" charset="0"/>
                <a:ea typeface="Arial" charset="0"/>
                <a:cs typeface="Arial" charset="0"/>
              </a:rPr>
              <a:t>23.03.</a:t>
            </a:r>
          </a:p>
        </p:txBody>
      </p:sp>
      <p:cxnSp>
        <p:nvCxnSpPr>
          <p:cNvPr id="24" name="Straight Connector 23">
            <a:extLst>
              <a:ext uri="{FF2B5EF4-FFF2-40B4-BE49-F238E27FC236}">
                <a16:creationId xmlns:a16="http://schemas.microsoft.com/office/drawing/2014/main" id="{E7C769D1-997F-D0C0-5767-6DF4BA961416}"/>
              </a:ext>
            </a:extLst>
          </p:cNvPr>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96C191A-6811-917D-67FD-C2DB0DA29639}"/>
              </a:ext>
            </a:extLst>
          </p:cNvPr>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BF180E1-E374-FC3B-128B-035DBB494553}"/>
              </a:ext>
            </a:extLst>
          </p:cNvPr>
          <p:cNvSpPr txBox="1"/>
          <p:nvPr/>
        </p:nvSpPr>
        <p:spPr>
          <a:xfrm>
            <a:off x="4974336" y="1684421"/>
            <a:ext cx="21945600" cy="4708981"/>
          </a:xfrm>
          <a:prstGeom prst="rect">
            <a:avLst/>
          </a:prstGeom>
          <a:noFill/>
        </p:spPr>
        <p:txBody>
          <a:bodyPr wrap="square" rtlCol="0">
            <a:spAutoFit/>
          </a:bodyPr>
          <a:lstStyle/>
          <a:p>
            <a:pPr algn="ctr"/>
            <a:r>
              <a:rPr lang="en-US" sz="6000" b="1" dirty="0">
                <a:latin typeface="Arial Black" panose="020B0A04020102020204" pitchFamily="34" charset="0"/>
              </a:rPr>
              <a:t>The 5th Edition of the Annual Conference</a:t>
            </a:r>
          </a:p>
          <a:p>
            <a:pPr algn="ctr"/>
            <a:r>
              <a:rPr lang="en-US" sz="6000" b="1" dirty="0">
                <a:latin typeface="Arial Black" panose="020B0A04020102020204" pitchFamily="34" charset="0"/>
              </a:rPr>
              <a:t>“Romanian agricultural and forestry research: achievements and </a:t>
            </a:r>
            <a:r>
              <a:rPr lang="en-US" sz="6000" b="1" dirty="0" err="1">
                <a:latin typeface="Arial Black" panose="020B0A04020102020204" pitchFamily="34" charset="0"/>
              </a:rPr>
              <a:t>prospectives</a:t>
            </a:r>
            <a:r>
              <a:rPr lang="en-US" sz="6000" b="1" dirty="0">
                <a:latin typeface="Arial Black" panose="020B0A04020102020204" pitchFamily="34" charset="0"/>
              </a:rPr>
              <a:t>” </a:t>
            </a:r>
            <a:endParaRPr lang="ro-RO" sz="6000" b="1" dirty="0">
              <a:latin typeface="Arial Black" panose="020B0A04020102020204" pitchFamily="34" charset="0"/>
            </a:endParaRPr>
          </a:p>
          <a:p>
            <a:pPr algn="ctr"/>
            <a:r>
              <a:rPr lang="en-US" sz="6000" b="1" dirty="0">
                <a:latin typeface="Arial Black" panose="020B0A04020102020204" pitchFamily="34" charset="0"/>
              </a:rPr>
              <a:t>May 28, 2026</a:t>
            </a:r>
          </a:p>
          <a:p>
            <a:endParaRPr lang="en-US" sz="6000" dirty="0"/>
          </a:p>
        </p:txBody>
      </p:sp>
      <p:sp>
        <p:nvSpPr>
          <p:cNvPr id="16" name="TextBox 15">
            <a:extLst>
              <a:ext uri="{FF2B5EF4-FFF2-40B4-BE49-F238E27FC236}">
                <a16:creationId xmlns:a16="http://schemas.microsoft.com/office/drawing/2014/main" id="{9D8A1FC6-B919-67C4-266F-13FDE18C8236}"/>
              </a:ext>
            </a:extLst>
          </p:cNvPr>
          <p:cNvSpPr txBox="1"/>
          <p:nvPr/>
        </p:nvSpPr>
        <p:spPr>
          <a:xfrm>
            <a:off x="27651456" y="1684421"/>
            <a:ext cx="3017282" cy="2308324"/>
          </a:xfrm>
          <a:prstGeom prst="rect">
            <a:avLst/>
          </a:prstGeom>
          <a:noFill/>
        </p:spPr>
        <p:txBody>
          <a:bodyPr wrap="square" rtlCol="0">
            <a:spAutoFit/>
          </a:bodyPr>
          <a:lstStyle/>
          <a:p>
            <a:endParaRPr lang="ro-RO" sz="4800" dirty="0"/>
          </a:p>
          <a:p>
            <a:endParaRPr lang="ro-RO" sz="4800" dirty="0"/>
          </a:p>
          <a:p>
            <a:endParaRPr lang="en-US" sz="4800" dirty="0"/>
          </a:p>
        </p:txBody>
      </p:sp>
      <p:pic>
        <p:nvPicPr>
          <p:cNvPr id="26" name="Picture 25">
            <a:extLst>
              <a:ext uri="{FF2B5EF4-FFF2-40B4-BE49-F238E27FC236}">
                <a16:creationId xmlns:a16="http://schemas.microsoft.com/office/drawing/2014/main" id="{0D0D5E5D-5F74-3FFD-59F9-73388B1D516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graphicFrame>
        <p:nvGraphicFramePr>
          <p:cNvPr id="10" name="Table 9">
            <a:extLst>
              <a:ext uri="{FF2B5EF4-FFF2-40B4-BE49-F238E27FC236}">
                <a16:creationId xmlns:a16="http://schemas.microsoft.com/office/drawing/2014/main" id="{FCF4C88F-B476-D749-B1A7-28B9EF2B7895}"/>
              </a:ext>
            </a:extLst>
          </p:cNvPr>
          <p:cNvGraphicFramePr>
            <a:graphicFrameLocks noGrp="1"/>
          </p:cNvGraphicFramePr>
          <p:nvPr/>
        </p:nvGraphicFramePr>
        <p:xfrm>
          <a:off x="1780423" y="24438371"/>
          <a:ext cx="5868905" cy="1601661"/>
        </p:xfrm>
        <a:graphic>
          <a:graphicData uri="http://schemas.openxmlformats.org/drawingml/2006/table">
            <a:tbl>
              <a:tblPr firstRow="1" firstCol="1" bandRow="1">
                <a:tableStyleId>{5C22544A-7EE6-4342-B048-85BDC9FD1C3A}</a:tableStyleId>
              </a:tblPr>
              <a:tblGrid>
                <a:gridCol w="1197088">
                  <a:extLst>
                    <a:ext uri="{9D8B030D-6E8A-4147-A177-3AD203B41FA5}">
                      <a16:colId xmlns:a16="http://schemas.microsoft.com/office/drawing/2014/main" val="1267353957"/>
                    </a:ext>
                  </a:extLst>
                </a:gridCol>
                <a:gridCol w="1235314">
                  <a:extLst>
                    <a:ext uri="{9D8B030D-6E8A-4147-A177-3AD203B41FA5}">
                      <a16:colId xmlns:a16="http://schemas.microsoft.com/office/drawing/2014/main" val="4071751529"/>
                    </a:ext>
                  </a:extLst>
                </a:gridCol>
                <a:gridCol w="856795">
                  <a:extLst>
                    <a:ext uri="{9D8B030D-6E8A-4147-A177-3AD203B41FA5}">
                      <a16:colId xmlns:a16="http://schemas.microsoft.com/office/drawing/2014/main" val="1875873146"/>
                    </a:ext>
                  </a:extLst>
                </a:gridCol>
                <a:gridCol w="856795">
                  <a:extLst>
                    <a:ext uri="{9D8B030D-6E8A-4147-A177-3AD203B41FA5}">
                      <a16:colId xmlns:a16="http://schemas.microsoft.com/office/drawing/2014/main" val="163932169"/>
                    </a:ext>
                  </a:extLst>
                </a:gridCol>
                <a:gridCol w="856795">
                  <a:extLst>
                    <a:ext uri="{9D8B030D-6E8A-4147-A177-3AD203B41FA5}">
                      <a16:colId xmlns:a16="http://schemas.microsoft.com/office/drawing/2014/main" val="3466512381"/>
                    </a:ext>
                  </a:extLst>
                </a:gridCol>
                <a:gridCol w="866118">
                  <a:extLst>
                    <a:ext uri="{9D8B030D-6E8A-4147-A177-3AD203B41FA5}">
                      <a16:colId xmlns:a16="http://schemas.microsoft.com/office/drawing/2014/main" val="3580581645"/>
                    </a:ext>
                  </a:extLst>
                </a:gridCol>
              </a:tblGrid>
              <a:tr h="306701">
                <a:tc>
                  <a:txBody>
                    <a:bodyPr/>
                    <a:lstStyle/>
                    <a:p>
                      <a:pPr marL="0" marR="0" algn="ctr">
                        <a:buNone/>
                      </a:pPr>
                      <a:r>
                        <a:rPr lang="ro-RO" sz="1600" b="1" dirty="0">
                          <a:effectLst/>
                          <a:latin typeface="+mn-lt"/>
                        </a:rPr>
                        <a:t>Feed type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Temperature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95199584"/>
                  </a:ext>
                </a:extLst>
              </a:tr>
              <a:tr h="306701">
                <a:tc>
                  <a:txBody>
                    <a:bodyPr/>
                    <a:lstStyle/>
                    <a:p>
                      <a:pPr marL="0" marR="0" algn="ctr">
                        <a:buNone/>
                      </a:pPr>
                      <a:r>
                        <a:rPr lang="en-US" sz="1600" b="1">
                          <a:effectLst/>
                          <a:latin typeface="+mn-lt"/>
                        </a:rPr>
                        <a:t>Mash</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37°C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15,08</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19,28</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16,1</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18,96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74927881"/>
                  </a:ext>
                </a:extLst>
              </a:tr>
              <a:tr h="306701">
                <a:tc>
                  <a:txBody>
                    <a:bodyPr/>
                    <a:lstStyle/>
                    <a:p>
                      <a:pPr marL="0" marR="0" algn="ctr">
                        <a:buNone/>
                      </a:pPr>
                      <a:r>
                        <a:rPr lang="ro-RO" sz="1600" b="1" dirty="0">
                          <a:effectLst/>
                          <a:latin typeface="+mn-lt"/>
                        </a:rPr>
                        <a:t>Mash</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37°C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14,41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19,94</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15,5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14,69</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07067943"/>
                  </a:ext>
                </a:extLst>
              </a:tr>
              <a:tr h="306701">
                <a:tc>
                  <a:txBody>
                    <a:bodyPr/>
                    <a:lstStyle/>
                    <a:p>
                      <a:pPr marL="0" marR="0" algn="ctr">
                        <a:buNone/>
                      </a:pPr>
                      <a:r>
                        <a:rPr lang="ro-RO" sz="1600" b="1">
                          <a:effectLst/>
                          <a:latin typeface="+mn-lt"/>
                        </a:rPr>
                        <a:t>Mash</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37°C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14,42</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18,55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15,75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15,25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06317782"/>
                  </a:ext>
                </a:extLst>
              </a:tr>
              <a:tr h="374857">
                <a:tc>
                  <a:txBody>
                    <a:bodyPr/>
                    <a:lstStyle/>
                    <a:p>
                      <a:pPr>
                        <a:buNone/>
                      </a:pPr>
                      <a:endParaRPr lang="en-US" sz="1600" b="1"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Average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14,6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 19,2</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15,7</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16,3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31560874"/>
                  </a:ext>
                </a:extLst>
              </a:tr>
            </a:tbl>
          </a:graphicData>
        </a:graphic>
      </p:graphicFrame>
      <p:graphicFrame>
        <p:nvGraphicFramePr>
          <p:cNvPr id="11" name="Table 10">
            <a:extLst>
              <a:ext uri="{FF2B5EF4-FFF2-40B4-BE49-F238E27FC236}">
                <a16:creationId xmlns:a16="http://schemas.microsoft.com/office/drawing/2014/main" id="{9D9CCC9E-3867-7779-3BD9-43760AAD4FFA}"/>
              </a:ext>
            </a:extLst>
          </p:cNvPr>
          <p:cNvGraphicFramePr>
            <a:graphicFrameLocks noGrp="1"/>
          </p:cNvGraphicFramePr>
          <p:nvPr/>
        </p:nvGraphicFramePr>
        <p:xfrm>
          <a:off x="1755220" y="27652081"/>
          <a:ext cx="5868903" cy="1219200"/>
        </p:xfrm>
        <a:graphic>
          <a:graphicData uri="http://schemas.openxmlformats.org/drawingml/2006/table">
            <a:tbl>
              <a:tblPr firstRow="1" firstCol="1" bandRow="1">
                <a:tableStyleId>{5C22544A-7EE6-4342-B048-85BDC9FD1C3A}</a:tableStyleId>
              </a:tblPr>
              <a:tblGrid>
                <a:gridCol w="1312014">
                  <a:extLst>
                    <a:ext uri="{9D8B030D-6E8A-4147-A177-3AD203B41FA5}">
                      <a16:colId xmlns:a16="http://schemas.microsoft.com/office/drawing/2014/main" val="2324092501"/>
                    </a:ext>
                  </a:extLst>
                </a:gridCol>
                <a:gridCol w="1225965">
                  <a:extLst>
                    <a:ext uri="{9D8B030D-6E8A-4147-A177-3AD203B41FA5}">
                      <a16:colId xmlns:a16="http://schemas.microsoft.com/office/drawing/2014/main" val="652390361"/>
                    </a:ext>
                  </a:extLst>
                </a:gridCol>
                <a:gridCol w="832731">
                  <a:extLst>
                    <a:ext uri="{9D8B030D-6E8A-4147-A177-3AD203B41FA5}">
                      <a16:colId xmlns:a16="http://schemas.microsoft.com/office/drawing/2014/main" val="233724094"/>
                    </a:ext>
                  </a:extLst>
                </a:gridCol>
                <a:gridCol w="832731">
                  <a:extLst>
                    <a:ext uri="{9D8B030D-6E8A-4147-A177-3AD203B41FA5}">
                      <a16:colId xmlns:a16="http://schemas.microsoft.com/office/drawing/2014/main" val="1309397011"/>
                    </a:ext>
                  </a:extLst>
                </a:gridCol>
                <a:gridCol w="832731">
                  <a:extLst>
                    <a:ext uri="{9D8B030D-6E8A-4147-A177-3AD203B41FA5}">
                      <a16:colId xmlns:a16="http://schemas.microsoft.com/office/drawing/2014/main" val="3750227521"/>
                    </a:ext>
                  </a:extLst>
                </a:gridCol>
                <a:gridCol w="832731">
                  <a:extLst>
                    <a:ext uri="{9D8B030D-6E8A-4147-A177-3AD203B41FA5}">
                      <a16:colId xmlns:a16="http://schemas.microsoft.com/office/drawing/2014/main" val="3593752739"/>
                    </a:ext>
                  </a:extLst>
                </a:gridCol>
              </a:tblGrid>
              <a:tr h="163195">
                <a:tc>
                  <a:txBody>
                    <a:bodyPr/>
                    <a:lstStyle/>
                    <a:p>
                      <a:pPr marL="0" marR="0" algn="ctr">
                        <a:buNone/>
                      </a:pPr>
                      <a:r>
                        <a:rPr lang="en-US" sz="1600" b="1" dirty="0">
                          <a:effectLst/>
                        </a:rPr>
                        <a:t>Feed type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Temperature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Ct Day 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Ct Day 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Ct Day 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Ct Day 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90471135"/>
                  </a:ext>
                </a:extLst>
              </a:tr>
              <a:tr h="38100">
                <a:tc>
                  <a:txBody>
                    <a:bodyPr/>
                    <a:lstStyle/>
                    <a:p>
                      <a:pPr marL="0" marR="0" algn="ctr">
                        <a:buNone/>
                      </a:pPr>
                      <a:r>
                        <a:rPr lang="en-US" sz="1600" b="1" dirty="0">
                          <a:effectLst/>
                        </a:rPr>
                        <a:t>Pelleted</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22,56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21,96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21,07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22,02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72186137"/>
                  </a:ext>
                </a:extLst>
              </a:tr>
              <a:tr h="34376">
                <a:tc>
                  <a:txBody>
                    <a:bodyPr/>
                    <a:lstStyle/>
                    <a:p>
                      <a:pPr marL="0" marR="0" algn="ctr">
                        <a:buNone/>
                      </a:pPr>
                      <a:r>
                        <a:rPr lang="en-US" sz="1600" b="1">
                          <a:effectLst/>
                        </a:rPr>
                        <a:t>Pelleted</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19,71</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20,55</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22,07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22,33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81130969"/>
                  </a:ext>
                </a:extLst>
              </a:tr>
              <a:tr h="38100">
                <a:tc>
                  <a:txBody>
                    <a:bodyPr/>
                    <a:lstStyle/>
                    <a:p>
                      <a:pPr marL="0" marR="0" algn="ctr">
                        <a:buNone/>
                      </a:pPr>
                      <a:r>
                        <a:rPr lang="en-US" sz="1600" b="1">
                          <a:effectLst/>
                        </a:rPr>
                        <a:t>Pelleted</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37°C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19,19</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20,18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21,46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21,19</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05832368"/>
                  </a:ext>
                </a:extLst>
              </a:tr>
              <a:tr h="44450">
                <a:tc>
                  <a:txBody>
                    <a:bodyPr/>
                    <a:lstStyle/>
                    <a:p>
                      <a:pPr marL="0" marR="0" algn="ctr">
                        <a:buNone/>
                      </a:pPr>
                      <a:r>
                        <a:rPr lang="en-US" sz="1600" b="1">
                          <a:effectLst/>
                        </a:rPr>
                        <a:t> </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Average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20,4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20,8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21,5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21,8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38306567"/>
                  </a:ext>
                </a:extLst>
              </a:tr>
            </a:tbl>
          </a:graphicData>
        </a:graphic>
      </p:graphicFrame>
      <p:graphicFrame>
        <p:nvGraphicFramePr>
          <p:cNvPr id="28" name="Table 27">
            <a:extLst>
              <a:ext uri="{FF2B5EF4-FFF2-40B4-BE49-F238E27FC236}">
                <a16:creationId xmlns:a16="http://schemas.microsoft.com/office/drawing/2014/main" id="{0583B783-999C-8238-E31D-090C7B78A68B}"/>
              </a:ext>
            </a:extLst>
          </p:cNvPr>
          <p:cNvGraphicFramePr>
            <a:graphicFrameLocks noGrp="1"/>
          </p:cNvGraphicFramePr>
          <p:nvPr/>
        </p:nvGraphicFramePr>
        <p:xfrm>
          <a:off x="1755220" y="23006773"/>
          <a:ext cx="5894103" cy="1270005"/>
        </p:xfrm>
        <a:graphic>
          <a:graphicData uri="http://schemas.openxmlformats.org/drawingml/2006/table">
            <a:tbl>
              <a:tblPr firstRow="1" firstCol="1" bandRow="1">
                <a:tableStyleId>{5C22544A-7EE6-4342-B048-85BDC9FD1C3A}</a:tableStyleId>
              </a:tblPr>
              <a:tblGrid>
                <a:gridCol w="1220954">
                  <a:extLst>
                    <a:ext uri="{9D8B030D-6E8A-4147-A177-3AD203B41FA5}">
                      <a16:colId xmlns:a16="http://schemas.microsoft.com/office/drawing/2014/main" val="1888691713"/>
                    </a:ext>
                  </a:extLst>
                </a:gridCol>
                <a:gridCol w="1240617">
                  <a:extLst>
                    <a:ext uri="{9D8B030D-6E8A-4147-A177-3AD203B41FA5}">
                      <a16:colId xmlns:a16="http://schemas.microsoft.com/office/drawing/2014/main" val="2652908995"/>
                    </a:ext>
                  </a:extLst>
                </a:gridCol>
                <a:gridCol w="860474">
                  <a:extLst>
                    <a:ext uri="{9D8B030D-6E8A-4147-A177-3AD203B41FA5}">
                      <a16:colId xmlns:a16="http://schemas.microsoft.com/office/drawing/2014/main" val="166714703"/>
                    </a:ext>
                  </a:extLst>
                </a:gridCol>
                <a:gridCol w="860474">
                  <a:extLst>
                    <a:ext uri="{9D8B030D-6E8A-4147-A177-3AD203B41FA5}">
                      <a16:colId xmlns:a16="http://schemas.microsoft.com/office/drawing/2014/main" val="4115770165"/>
                    </a:ext>
                  </a:extLst>
                </a:gridCol>
                <a:gridCol w="860474">
                  <a:extLst>
                    <a:ext uri="{9D8B030D-6E8A-4147-A177-3AD203B41FA5}">
                      <a16:colId xmlns:a16="http://schemas.microsoft.com/office/drawing/2014/main" val="3796424874"/>
                    </a:ext>
                  </a:extLst>
                </a:gridCol>
                <a:gridCol w="851110">
                  <a:extLst>
                    <a:ext uri="{9D8B030D-6E8A-4147-A177-3AD203B41FA5}">
                      <a16:colId xmlns:a16="http://schemas.microsoft.com/office/drawing/2014/main" val="582550665"/>
                    </a:ext>
                  </a:extLst>
                </a:gridCol>
              </a:tblGrid>
              <a:tr h="254001">
                <a:tc>
                  <a:txBody>
                    <a:bodyPr/>
                    <a:lstStyle/>
                    <a:p>
                      <a:pPr marL="0" marR="0" algn="ctr">
                        <a:buNone/>
                      </a:pPr>
                      <a:r>
                        <a:rPr lang="en-US" sz="1600" b="1" dirty="0">
                          <a:effectLst/>
                          <a:latin typeface="+mn-lt"/>
                        </a:rPr>
                        <a:t>Feed type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Temperature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86021237"/>
                  </a:ext>
                </a:extLst>
              </a:tr>
              <a:tr h="254001">
                <a:tc>
                  <a:txBody>
                    <a:bodyPr/>
                    <a:lstStyle/>
                    <a:p>
                      <a:pPr marL="0" marR="0" algn="ctr">
                        <a:buNone/>
                      </a:pPr>
                      <a:r>
                        <a:rPr lang="en-US" sz="1600" b="1" dirty="0">
                          <a:effectLst/>
                          <a:latin typeface="+mn-lt"/>
                        </a:rPr>
                        <a:t>       Mash</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14,61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20,14</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17,29</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16,77</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6423324"/>
                  </a:ext>
                </a:extLst>
              </a:tr>
              <a:tr h="254001">
                <a:tc>
                  <a:txBody>
                    <a:bodyPr/>
                    <a:lstStyle/>
                    <a:p>
                      <a:pPr marL="0" marR="0" algn="ctr">
                        <a:buNone/>
                      </a:pPr>
                      <a:r>
                        <a:rPr lang="ro-RO" sz="1600" b="1" dirty="0">
                          <a:effectLst/>
                          <a:latin typeface="+mn-lt"/>
                        </a:rPr>
                        <a:t>       Mash</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14,31</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18,17</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17,43</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14,99</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86689200"/>
                  </a:ext>
                </a:extLst>
              </a:tr>
              <a:tr h="254001">
                <a:tc>
                  <a:txBody>
                    <a:bodyPr/>
                    <a:lstStyle/>
                    <a:p>
                      <a:pPr marL="0" marR="0" algn="ctr">
                        <a:buNone/>
                      </a:pPr>
                      <a:r>
                        <a:rPr lang="ro-RO" sz="1600" b="1" dirty="0">
                          <a:effectLst/>
                          <a:latin typeface="+mn-lt"/>
                        </a:rPr>
                        <a:t>       Mash</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14,41</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19,45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17,28</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15,04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59039154"/>
                  </a:ext>
                </a:extLst>
              </a:tr>
              <a:tr h="254001">
                <a:tc>
                  <a:txBody>
                    <a:bodyPr/>
                    <a:lstStyle/>
                    <a:p>
                      <a:pPr algn="ctr">
                        <a:buNone/>
                      </a:pPr>
                      <a:endParaRPr lang="en-US" sz="1600" b="1"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Average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14,4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19,2</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17,3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15,6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3090397"/>
                  </a:ext>
                </a:extLst>
              </a:tr>
            </a:tbl>
          </a:graphicData>
        </a:graphic>
      </p:graphicFrame>
      <p:graphicFrame>
        <p:nvGraphicFramePr>
          <p:cNvPr id="29" name="Table 28">
            <a:extLst>
              <a:ext uri="{FF2B5EF4-FFF2-40B4-BE49-F238E27FC236}">
                <a16:creationId xmlns:a16="http://schemas.microsoft.com/office/drawing/2014/main" id="{67C8487E-F4B0-8015-F6D6-28CD7EA97CE9}"/>
              </a:ext>
            </a:extLst>
          </p:cNvPr>
          <p:cNvGraphicFramePr>
            <a:graphicFrameLocks noGrp="1"/>
          </p:cNvGraphicFramePr>
          <p:nvPr/>
        </p:nvGraphicFramePr>
        <p:xfrm>
          <a:off x="1780427" y="26179375"/>
          <a:ext cx="5868901" cy="1219200"/>
        </p:xfrm>
        <a:graphic>
          <a:graphicData uri="http://schemas.openxmlformats.org/drawingml/2006/table">
            <a:tbl>
              <a:tblPr firstRow="1" firstCol="1" bandRow="1">
                <a:tableStyleId>{5C22544A-7EE6-4342-B048-85BDC9FD1C3A}</a:tableStyleId>
              </a:tblPr>
              <a:tblGrid>
                <a:gridCol w="1307699">
                  <a:extLst>
                    <a:ext uri="{9D8B030D-6E8A-4147-A177-3AD203B41FA5}">
                      <a16:colId xmlns:a16="http://schemas.microsoft.com/office/drawing/2014/main" val="3496268385"/>
                    </a:ext>
                  </a:extLst>
                </a:gridCol>
                <a:gridCol w="1227126">
                  <a:extLst>
                    <a:ext uri="{9D8B030D-6E8A-4147-A177-3AD203B41FA5}">
                      <a16:colId xmlns:a16="http://schemas.microsoft.com/office/drawing/2014/main" val="2484545027"/>
                    </a:ext>
                  </a:extLst>
                </a:gridCol>
                <a:gridCol w="833519">
                  <a:extLst>
                    <a:ext uri="{9D8B030D-6E8A-4147-A177-3AD203B41FA5}">
                      <a16:colId xmlns:a16="http://schemas.microsoft.com/office/drawing/2014/main" val="4184978744"/>
                    </a:ext>
                  </a:extLst>
                </a:gridCol>
                <a:gridCol w="833519">
                  <a:extLst>
                    <a:ext uri="{9D8B030D-6E8A-4147-A177-3AD203B41FA5}">
                      <a16:colId xmlns:a16="http://schemas.microsoft.com/office/drawing/2014/main" val="3053064766"/>
                    </a:ext>
                  </a:extLst>
                </a:gridCol>
                <a:gridCol w="833519">
                  <a:extLst>
                    <a:ext uri="{9D8B030D-6E8A-4147-A177-3AD203B41FA5}">
                      <a16:colId xmlns:a16="http://schemas.microsoft.com/office/drawing/2014/main" val="3863032720"/>
                    </a:ext>
                  </a:extLst>
                </a:gridCol>
                <a:gridCol w="833519">
                  <a:extLst>
                    <a:ext uri="{9D8B030D-6E8A-4147-A177-3AD203B41FA5}">
                      <a16:colId xmlns:a16="http://schemas.microsoft.com/office/drawing/2014/main" val="917387654"/>
                    </a:ext>
                  </a:extLst>
                </a:gridCol>
              </a:tblGrid>
              <a:tr h="44450">
                <a:tc>
                  <a:txBody>
                    <a:bodyPr/>
                    <a:lstStyle/>
                    <a:p>
                      <a:pPr marL="0" marR="0" algn="ctr">
                        <a:buNone/>
                      </a:pPr>
                      <a:r>
                        <a:rPr lang="en-US" sz="1600" b="1" dirty="0">
                          <a:effectLst/>
                          <a:latin typeface="+mn-lt"/>
                        </a:rPr>
                        <a:t>Feed type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Temperature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Ct Day 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71639877"/>
                  </a:ext>
                </a:extLst>
              </a:tr>
              <a:tr h="94615">
                <a:tc>
                  <a:txBody>
                    <a:bodyPr/>
                    <a:lstStyle/>
                    <a:p>
                      <a:pPr marL="0" marR="0" algn="ctr">
                        <a:buNone/>
                      </a:pPr>
                      <a:r>
                        <a:rPr lang="en-US" sz="1600" b="1" dirty="0">
                          <a:effectLst/>
                          <a:latin typeface="+mn-lt"/>
                        </a:rPr>
                        <a:t>Pelleted</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19,65</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22,86</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19,64</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22,06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84030019"/>
                  </a:ext>
                </a:extLst>
              </a:tr>
              <a:tr h="38100">
                <a:tc>
                  <a:txBody>
                    <a:bodyPr/>
                    <a:lstStyle/>
                    <a:p>
                      <a:pPr marL="0" marR="0" algn="ctr">
                        <a:buNone/>
                      </a:pPr>
                      <a:r>
                        <a:rPr lang="en-US" sz="1600" b="1" dirty="0">
                          <a:effectLst/>
                          <a:latin typeface="+mn-lt"/>
                        </a:rPr>
                        <a:t>Pelleted</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20</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22,43</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16,38</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071249"/>
                  </a:ext>
                </a:extLst>
              </a:tr>
              <a:tr h="62230">
                <a:tc>
                  <a:txBody>
                    <a:bodyPr/>
                    <a:lstStyle/>
                    <a:p>
                      <a:pPr marL="0" marR="0" algn="ctr">
                        <a:buNone/>
                      </a:pPr>
                      <a:r>
                        <a:rPr lang="ro-RO" sz="1600" b="1" dirty="0">
                          <a:effectLst/>
                          <a:latin typeface="+mn-lt"/>
                        </a:rPr>
                        <a:t>P</a:t>
                      </a:r>
                      <a:r>
                        <a:rPr lang="en-US" sz="1600" b="1" dirty="0" err="1">
                          <a:effectLst/>
                          <a:latin typeface="+mn-lt"/>
                        </a:rPr>
                        <a:t>elleted</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22°C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21,92</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latin typeface="+mn-lt"/>
                        </a:rPr>
                        <a:t>23,03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22,11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latin typeface="+mn-lt"/>
                        </a:rPr>
                        <a:t>20,23</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4689502"/>
                  </a:ext>
                </a:extLst>
              </a:tr>
              <a:tr h="44450">
                <a:tc>
                  <a:txBody>
                    <a:bodyPr/>
                    <a:lstStyle/>
                    <a:p>
                      <a:pPr algn="ctr">
                        <a:buNone/>
                      </a:pPr>
                      <a:endParaRPr lang="en-US" sz="1600" b="1">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Average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20,5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latin typeface="+mn-lt"/>
                        </a:rPr>
                        <a:t>22,2</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21,3</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latin typeface="+mn-lt"/>
                        </a:rPr>
                        <a:t>19,5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81669625"/>
                  </a:ext>
                </a:extLst>
              </a:tr>
            </a:tbl>
          </a:graphicData>
        </a:graphic>
      </p:graphicFrame>
      <p:graphicFrame>
        <p:nvGraphicFramePr>
          <p:cNvPr id="30" name="Table 29">
            <a:extLst>
              <a:ext uri="{FF2B5EF4-FFF2-40B4-BE49-F238E27FC236}">
                <a16:creationId xmlns:a16="http://schemas.microsoft.com/office/drawing/2014/main" id="{08AB4041-D04B-812B-7FF9-5797CB2310F3}"/>
              </a:ext>
            </a:extLst>
          </p:cNvPr>
          <p:cNvGraphicFramePr>
            <a:graphicFrameLocks noGrp="1"/>
          </p:cNvGraphicFramePr>
          <p:nvPr/>
        </p:nvGraphicFramePr>
        <p:xfrm>
          <a:off x="1588763" y="30321081"/>
          <a:ext cx="6111240" cy="1463040"/>
        </p:xfrm>
        <a:graphic>
          <a:graphicData uri="http://schemas.openxmlformats.org/drawingml/2006/table">
            <a:tbl>
              <a:tblPr firstRow="1" firstCol="1" bandRow="1">
                <a:tableStyleId>{5C22544A-7EE6-4342-B048-85BDC9FD1C3A}</a:tableStyleId>
              </a:tblPr>
              <a:tblGrid>
                <a:gridCol w="1018540">
                  <a:extLst>
                    <a:ext uri="{9D8B030D-6E8A-4147-A177-3AD203B41FA5}">
                      <a16:colId xmlns:a16="http://schemas.microsoft.com/office/drawing/2014/main" val="2439917759"/>
                    </a:ext>
                  </a:extLst>
                </a:gridCol>
                <a:gridCol w="1018540">
                  <a:extLst>
                    <a:ext uri="{9D8B030D-6E8A-4147-A177-3AD203B41FA5}">
                      <a16:colId xmlns:a16="http://schemas.microsoft.com/office/drawing/2014/main" val="1134976871"/>
                    </a:ext>
                  </a:extLst>
                </a:gridCol>
                <a:gridCol w="1018540">
                  <a:extLst>
                    <a:ext uri="{9D8B030D-6E8A-4147-A177-3AD203B41FA5}">
                      <a16:colId xmlns:a16="http://schemas.microsoft.com/office/drawing/2014/main" val="3698217775"/>
                    </a:ext>
                  </a:extLst>
                </a:gridCol>
                <a:gridCol w="1018540">
                  <a:extLst>
                    <a:ext uri="{9D8B030D-6E8A-4147-A177-3AD203B41FA5}">
                      <a16:colId xmlns:a16="http://schemas.microsoft.com/office/drawing/2014/main" val="2796570805"/>
                    </a:ext>
                  </a:extLst>
                </a:gridCol>
                <a:gridCol w="1018540">
                  <a:extLst>
                    <a:ext uri="{9D8B030D-6E8A-4147-A177-3AD203B41FA5}">
                      <a16:colId xmlns:a16="http://schemas.microsoft.com/office/drawing/2014/main" val="4144386613"/>
                    </a:ext>
                  </a:extLst>
                </a:gridCol>
                <a:gridCol w="1018540">
                  <a:extLst>
                    <a:ext uri="{9D8B030D-6E8A-4147-A177-3AD203B41FA5}">
                      <a16:colId xmlns:a16="http://schemas.microsoft.com/office/drawing/2014/main" val="1734592159"/>
                    </a:ext>
                  </a:extLst>
                </a:gridCol>
              </a:tblGrid>
              <a:tr h="387985">
                <a:tc>
                  <a:txBody>
                    <a:bodyPr/>
                    <a:lstStyle/>
                    <a:p>
                      <a:pPr marL="0" marR="0" algn="ctr">
                        <a:buNone/>
                      </a:pPr>
                      <a:r>
                        <a:rPr lang="ro-RO" sz="1600" b="1" dirty="0">
                          <a:effectLst/>
                        </a:rPr>
                        <a:t>Mash feed</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ro-RO" sz="1600" b="1">
                          <a:effectLst/>
                        </a:rPr>
                        <a:t>HA titer</a:t>
                      </a:r>
                      <a:endParaRPr lang="en-US" sz="1600" b="1">
                        <a:effectLst/>
                      </a:endParaRPr>
                    </a:p>
                    <a:p>
                      <a:pPr marL="0" marR="0" algn="ctr">
                        <a:buNone/>
                      </a:pPr>
                      <a:r>
                        <a:rPr lang="ro-RO" sz="1600" b="1">
                          <a:effectLst/>
                        </a:rPr>
                        <a:t>22°C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ro-RO" sz="1600" b="1">
                          <a:effectLst/>
                        </a:rPr>
                        <a:t>HA titer</a:t>
                      </a:r>
                      <a:endParaRPr lang="en-US" sz="1600" b="1">
                        <a:effectLst/>
                      </a:endParaRPr>
                    </a:p>
                    <a:p>
                      <a:pPr marL="0" marR="0" algn="ctr">
                        <a:buNone/>
                      </a:pPr>
                      <a:r>
                        <a:rPr lang="ro-RO" sz="1600" b="1">
                          <a:effectLst/>
                        </a:rPr>
                        <a:t>37°C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ro-RO" sz="1600" b="1" dirty="0">
                          <a:effectLst/>
                        </a:rPr>
                        <a:t>Pelleted feed</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ro-RO" sz="1600" b="1">
                          <a:effectLst/>
                        </a:rPr>
                        <a:t>HA titer</a:t>
                      </a:r>
                      <a:endParaRPr lang="en-US" sz="1600" b="1">
                        <a:effectLst/>
                      </a:endParaRPr>
                    </a:p>
                    <a:p>
                      <a:pPr marL="0" marR="0" algn="ctr">
                        <a:buNone/>
                      </a:pPr>
                      <a:r>
                        <a:rPr lang="ro-RO" sz="1600" b="1">
                          <a:effectLst/>
                        </a:rPr>
                        <a:t>22°C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ro-RO" sz="1600" b="1">
                          <a:effectLst/>
                        </a:rPr>
                        <a:t>HA titer</a:t>
                      </a:r>
                      <a:endParaRPr lang="en-US" sz="1600" b="1">
                        <a:effectLst/>
                      </a:endParaRPr>
                    </a:p>
                    <a:p>
                      <a:pPr marL="0" marR="0" algn="ctr">
                        <a:buNone/>
                      </a:pPr>
                      <a:r>
                        <a:rPr lang="ro-RO" sz="1600" b="1">
                          <a:effectLst/>
                        </a:rPr>
                        <a:t>37°C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1190955"/>
                  </a:ext>
                </a:extLst>
              </a:tr>
              <a:tr h="0">
                <a:tc>
                  <a:txBody>
                    <a:bodyPr/>
                    <a:lstStyle/>
                    <a:p>
                      <a:pPr marL="0" marR="0" algn="ctr">
                        <a:buNone/>
                      </a:pPr>
                      <a:r>
                        <a:rPr lang="ro-RO" sz="1600" b="1">
                          <a:effectLst/>
                        </a:rPr>
                        <a:t>Day 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1/256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1/128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Day 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1/256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1/128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74367181"/>
                  </a:ext>
                </a:extLst>
              </a:tr>
              <a:tr h="0">
                <a:tc>
                  <a:txBody>
                    <a:bodyPr/>
                    <a:lstStyle/>
                    <a:p>
                      <a:pPr marL="0" marR="0" algn="ctr">
                        <a:buNone/>
                      </a:pPr>
                      <a:r>
                        <a:rPr lang="ro-RO" sz="1600" b="1">
                          <a:effectLst/>
                        </a:rPr>
                        <a:t>Day 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1/16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1/32</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Day 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1/16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1/32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35710929"/>
                  </a:ext>
                </a:extLst>
              </a:tr>
              <a:tr h="0">
                <a:tc>
                  <a:txBody>
                    <a:bodyPr/>
                    <a:lstStyle/>
                    <a:p>
                      <a:pPr marL="0" marR="0" algn="ctr">
                        <a:buNone/>
                      </a:pPr>
                      <a:r>
                        <a:rPr lang="ro-RO" sz="1600" b="1">
                          <a:effectLst/>
                        </a:rPr>
                        <a:t>Day 5</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1/32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1/256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Day 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1/32</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1/256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84690718"/>
                  </a:ext>
                </a:extLst>
              </a:tr>
              <a:tr h="0">
                <a:tc>
                  <a:txBody>
                    <a:bodyPr/>
                    <a:lstStyle/>
                    <a:p>
                      <a:pPr marL="0" marR="0" algn="ctr">
                        <a:buNone/>
                      </a:pPr>
                      <a:r>
                        <a:rPr lang="ro-RO" sz="1600" b="1">
                          <a:effectLst/>
                        </a:rPr>
                        <a:t>Day 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1/512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Day 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1/512</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09655237"/>
                  </a:ext>
                </a:extLst>
              </a:tr>
            </a:tbl>
          </a:graphicData>
        </a:graphic>
      </p:graphicFrame>
      <p:sp>
        <p:nvSpPr>
          <p:cNvPr id="31" name="TextBox 30">
            <a:extLst>
              <a:ext uri="{FF2B5EF4-FFF2-40B4-BE49-F238E27FC236}">
                <a16:creationId xmlns:a16="http://schemas.microsoft.com/office/drawing/2014/main" id="{BEF32F7B-5FBB-7DE5-60B2-2C9E1E813FBF}"/>
              </a:ext>
            </a:extLst>
          </p:cNvPr>
          <p:cNvSpPr txBox="1"/>
          <p:nvPr/>
        </p:nvSpPr>
        <p:spPr>
          <a:xfrm>
            <a:off x="7775882" y="23037128"/>
            <a:ext cx="4454741" cy="9017853"/>
          </a:xfrm>
          <a:prstGeom prst="rect">
            <a:avLst/>
          </a:prstGeom>
          <a:noFill/>
        </p:spPr>
        <p:txBody>
          <a:bodyPr wrap="square" rtlCol="0">
            <a:spAutoFit/>
          </a:bodyPr>
          <a:lstStyle/>
          <a:p>
            <a:pPr algn="just"/>
            <a:r>
              <a:rPr lang="ro-RO" sz="2000" b="1" dirty="0"/>
              <a:t>For the pilort phase, </a:t>
            </a:r>
            <a:r>
              <a:rPr lang="en-US" sz="2000" b="1" dirty="0"/>
              <a:t>amplifications were recorded on all four days of testing, with Ct values ranging from 14.31 to 23.03. The average Ct values for the mash feed were consistently lower for both temperatures, compared to those recorded for the pelleted feed: an average of 16.57 for the mash feed compared to 21.06 for the pelleted feed. These values suggest an inhibitory effect of the pelleted feed on the chemical components of the PCR reaction, a more pronounced denaturation of the viral genome following contact with the pelleted feed, or a denaturation of the viral particles following a more prolonged contact with air given the external volume of the pellets.</a:t>
            </a:r>
            <a:r>
              <a:rPr lang="ro-RO" sz="2000" b="1" dirty="0"/>
              <a:t> Regarding the virus isolation, t</a:t>
            </a:r>
            <a:r>
              <a:rPr lang="en-US" sz="2000" b="1" dirty="0"/>
              <a:t>he results show that</a:t>
            </a:r>
            <a:r>
              <a:rPr lang="ro-RO" sz="2000" b="1" dirty="0"/>
              <a:t> </a:t>
            </a:r>
            <a:r>
              <a:rPr lang="en-US" sz="2000" b="1" dirty="0"/>
              <a:t>the virus survives at 22°C during all 4 days of testing. One possible explanation for the differences in values between days 3 and 6 compared to days 4 and 5 could be the degree of homogenization of the feed. At 37°C, the virus survives during days 3-5, the titer values for day 6 being in both cases 1/8, which signifies a negative result for viral isolation.</a:t>
            </a:r>
          </a:p>
        </p:txBody>
      </p:sp>
      <p:sp>
        <p:nvSpPr>
          <p:cNvPr id="32" name="TextBox 31">
            <a:extLst>
              <a:ext uri="{FF2B5EF4-FFF2-40B4-BE49-F238E27FC236}">
                <a16:creationId xmlns:a16="http://schemas.microsoft.com/office/drawing/2014/main" id="{2134F212-FEAD-0C2D-32CA-33C25EAD51E3}"/>
              </a:ext>
            </a:extLst>
          </p:cNvPr>
          <p:cNvSpPr txBox="1"/>
          <p:nvPr/>
        </p:nvSpPr>
        <p:spPr>
          <a:xfrm>
            <a:off x="1873322" y="29233816"/>
            <a:ext cx="5461404" cy="830997"/>
          </a:xfrm>
          <a:prstGeom prst="rect">
            <a:avLst/>
          </a:prstGeom>
          <a:noFill/>
        </p:spPr>
        <p:txBody>
          <a:bodyPr wrap="square" rtlCol="0">
            <a:spAutoFit/>
          </a:bodyPr>
          <a:lstStyle/>
          <a:p>
            <a:pPr algn="ctr"/>
            <a:r>
              <a:rPr lang="ro-RO" sz="2400" b="1" dirty="0"/>
              <a:t>Results for viral isolation obtained in the pilot phase </a:t>
            </a:r>
            <a:endParaRPr lang="en-US" sz="2400" b="1" dirty="0"/>
          </a:p>
        </p:txBody>
      </p:sp>
      <p:grpSp>
        <p:nvGrpSpPr>
          <p:cNvPr id="45" name="Group 44">
            <a:extLst>
              <a:ext uri="{FF2B5EF4-FFF2-40B4-BE49-F238E27FC236}">
                <a16:creationId xmlns:a16="http://schemas.microsoft.com/office/drawing/2014/main" id="{62264C75-9D92-2433-962C-345C6DD33DCF}"/>
              </a:ext>
            </a:extLst>
          </p:cNvPr>
          <p:cNvGrpSpPr/>
          <p:nvPr/>
        </p:nvGrpSpPr>
        <p:grpSpPr>
          <a:xfrm>
            <a:off x="12721394" y="24726297"/>
            <a:ext cx="11044990" cy="4642356"/>
            <a:chOff x="10377733" y="24588888"/>
            <a:chExt cx="10410505" cy="4112583"/>
          </a:xfrm>
        </p:grpSpPr>
        <p:graphicFrame>
          <p:nvGraphicFramePr>
            <p:cNvPr id="36" name="Table 35">
              <a:extLst>
                <a:ext uri="{FF2B5EF4-FFF2-40B4-BE49-F238E27FC236}">
                  <a16:creationId xmlns:a16="http://schemas.microsoft.com/office/drawing/2014/main" id="{2D2A11AA-D412-CC47-598C-4DCBDF2CBDBC}"/>
                </a:ext>
              </a:extLst>
            </p:cNvPr>
            <p:cNvGraphicFramePr>
              <a:graphicFrameLocks/>
            </p:cNvGraphicFramePr>
            <p:nvPr/>
          </p:nvGraphicFramePr>
          <p:xfrm>
            <a:off x="10377733" y="24588888"/>
            <a:ext cx="10410504" cy="1080068"/>
          </p:xfrm>
          <a:graphic>
            <a:graphicData uri="http://schemas.openxmlformats.org/drawingml/2006/table">
              <a:tbl>
                <a:tblPr firstRow="1" firstCol="1" bandRow="1">
                  <a:tableStyleId>{21E4AEA4-8DFA-4A89-87EB-49C32662AFE0}</a:tableStyleId>
                </a:tblPr>
                <a:tblGrid>
                  <a:gridCol w="1227221">
                    <a:extLst>
                      <a:ext uri="{9D8B030D-6E8A-4147-A177-3AD203B41FA5}">
                        <a16:colId xmlns:a16="http://schemas.microsoft.com/office/drawing/2014/main" val="3052925190"/>
                      </a:ext>
                    </a:extLst>
                  </a:gridCol>
                  <a:gridCol w="1227221">
                    <a:extLst>
                      <a:ext uri="{9D8B030D-6E8A-4147-A177-3AD203B41FA5}">
                        <a16:colId xmlns:a16="http://schemas.microsoft.com/office/drawing/2014/main" val="982898980"/>
                      </a:ext>
                    </a:extLst>
                  </a:gridCol>
                  <a:gridCol w="1227221">
                    <a:extLst>
                      <a:ext uri="{9D8B030D-6E8A-4147-A177-3AD203B41FA5}">
                        <a16:colId xmlns:a16="http://schemas.microsoft.com/office/drawing/2014/main" val="2290636640"/>
                      </a:ext>
                    </a:extLst>
                  </a:gridCol>
                  <a:gridCol w="1227221">
                    <a:extLst>
                      <a:ext uri="{9D8B030D-6E8A-4147-A177-3AD203B41FA5}">
                        <a16:colId xmlns:a16="http://schemas.microsoft.com/office/drawing/2014/main" val="556482655"/>
                      </a:ext>
                    </a:extLst>
                  </a:gridCol>
                  <a:gridCol w="1227221">
                    <a:extLst>
                      <a:ext uri="{9D8B030D-6E8A-4147-A177-3AD203B41FA5}">
                        <a16:colId xmlns:a16="http://schemas.microsoft.com/office/drawing/2014/main" val="1969147702"/>
                      </a:ext>
                    </a:extLst>
                  </a:gridCol>
                  <a:gridCol w="1227221">
                    <a:extLst>
                      <a:ext uri="{9D8B030D-6E8A-4147-A177-3AD203B41FA5}">
                        <a16:colId xmlns:a16="http://schemas.microsoft.com/office/drawing/2014/main" val="3576066111"/>
                      </a:ext>
                    </a:extLst>
                  </a:gridCol>
                  <a:gridCol w="1227221">
                    <a:extLst>
                      <a:ext uri="{9D8B030D-6E8A-4147-A177-3AD203B41FA5}">
                        <a16:colId xmlns:a16="http://schemas.microsoft.com/office/drawing/2014/main" val="1518484472"/>
                      </a:ext>
                    </a:extLst>
                  </a:gridCol>
                  <a:gridCol w="1227221">
                    <a:extLst>
                      <a:ext uri="{9D8B030D-6E8A-4147-A177-3AD203B41FA5}">
                        <a16:colId xmlns:a16="http://schemas.microsoft.com/office/drawing/2014/main" val="3461797556"/>
                      </a:ext>
                    </a:extLst>
                  </a:gridCol>
                  <a:gridCol w="1227221">
                    <a:extLst>
                      <a:ext uri="{9D8B030D-6E8A-4147-A177-3AD203B41FA5}">
                        <a16:colId xmlns:a16="http://schemas.microsoft.com/office/drawing/2014/main" val="3643039334"/>
                      </a:ext>
                    </a:extLst>
                  </a:gridCol>
                </a:tblGrid>
                <a:tr h="225981">
                  <a:tc>
                    <a:txBody>
                      <a:bodyPr/>
                      <a:lstStyle/>
                      <a:p>
                        <a:pPr marL="0" marR="0" algn="ctr">
                          <a:buNone/>
                        </a:pPr>
                        <a:r>
                          <a:rPr lang="fr-FR" sz="1600" b="1" dirty="0" err="1">
                            <a:effectLst/>
                          </a:rPr>
                          <a:t>Feed</a:t>
                        </a:r>
                        <a:r>
                          <a:rPr lang="fr-FR" sz="1600" b="1" dirty="0">
                            <a:effectLst/>
                          </a:rPr>
                          <a:t> type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Temperature</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Week 3</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4</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5</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6</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7</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8</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9</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36224201"/>
                    </a:ext>
                  </a:extLst>
                </a:tr>
                <a:tr h="200025">
                  <a:tc>
                    <a:txBody>
                      <a:bodyPr/>
                      <a:lstStyle/>
                      <a:p>
                        <a:pPr marL="0" marR="0" algn="ctr">
                          <a:buNone/>
                        </a:pPr>
                        <a:r>
                          <a:rPr lang="ro-RO" sz="1600" b="1">
                            <a:effectLst/>
                          </a:rPr>
                          <a:t>Mash</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37°C</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16,62</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18,33</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20,51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20,65</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21,96</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18,18</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24,1</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76729628"/>
                    </a:ext>
                  </a:extLst>
                </a:tr>
                <a:tr h="200025">
                  <a:tc>
                    <a:txBody>
                      <a:bodyPr/>
                      <a:lstStyle/>
                      <a:p>
                        <a:pPr marL="0" marR="0" algn="ctr">
                          <a:buNone/>
                        </a:pPr>
                        <a:r>
                          <a:rPr lang="ro-RO" sz="1600" b="1" dirty="0">
                            <a:effectLst/>
                          </a:rPr>
                          <a:t>Mash</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37°C</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16,24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21,58</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19,81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21,84</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22,28</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17,22</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25,9</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41294112"/>
                    </a:ext>
                  </a:extLst>
                </a:tr>
                <a:tr h="200025">
                  <a:tc>
                    <a:txBody>
                      <a:bodyPr/>
                      <a:lstStyle/>
                      <a:p>
                        <a:pPr marL="0" marR="0" algn="ctr">
                          <a:buNone/>
                        </a:pPr>
                        <a:r>
                          <a:rPr lang="ro-RO" sz="1600" b="1">
                            <a:effectLst/>
                          </a:rPr>
                          <a:t>Mash</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37°C</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15,88</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22,84</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20,26</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21,87</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19,58</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17,48</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buNone/>
                        </a:pPr>
                        <a:endParaRPr lang="en-US" sz="1600" b="1"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5240767"/>
                    </a:ext>
                  </a:extLst>
                </a:tr>
                <a:tr h="190500">
                  <a:tc gridSpan="2">
                    <a:txBody>
                      <a:bodyPr/>
                      <a:lstStyle/>
                      <a:p>
                        <a:pPr marL="0" marR="0" algn="ctr">
                          <a:buNone/>
                        </a:pPr>
                        <a:r>
                          <a:rPr lang="en-US" sz="1600" b="1">
                            <a:effectLst/>
                          </a:rPr>
                          <a:t>Average</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ctr">
                          <a:buNone/>
                        </a:pPr>
                        <a:r>
                          <a:rPr lang="en-US" sz="1600" b="1">
                            <a:effectLst/>
                          </a:rPr>
                          <a:t>16,24</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20,91</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20,19</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21,45</a:t>
                        </a:r>
                        <a:endParaRPr lang="en-US" sz="16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21,27</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17,62</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25</a:t>
                        </a:r>
                        <a:endParaRPr lang="en-US" sz="1600" b="1"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69686568"/>
                    </a:ext>
                  </a:extLst>
                </a:tr>
              </a:tbl>
            </a:graphicData>
          </a:graphic>
        </p:graphicFrame>
        <p:graphicFrame>
          <p:nvGraphicFramePr>
            <p:cNvPr id="37" name="Table 36">
              <a:extLst>
                <a:ext uri="{FF2B5EF4-FFF2-40B4-BE49-F238E27FC236}">
                  <a16:creationId xmlns:a16="http://schemas.microsoft.com/office/drawing/2014/main" id="{F3838249-9115-779F-3A34-841D252FFB97}"/>
                </a:ext>
              </a:extLst>
            </p:cNvPr>
            <p:cNvGraphicFramePr>
              <a:graphicFrameLocks/>
            </p:cNvGraphicFramePr>
            <p:nvPr/>
          </p:nvGraphicFramePr>
          <p:xfrm>
            <a:off x="10377734" y="26175189"/>
            <a:ext cx="10410504" cy="1080068"/>
          </p:xfrm>
          <a:graphic>
            <a:graphicData uri="http://schemas.openxmlformats.org/drawingml/2006/table">
              <a:tbl>
                <a:tblPr firstRow="1" firstCol="1" bandRow="1">
                  <a:tableStyleId>{21E4AEA4-8DFA-4A89-87EB-49C32662AFE0}</a:tableStyleId>
                </a:tblPr>
                <a:tblGrid>
                  <a:gridCol w="1227221">
                    <a:extLst>
                      <a:ext uri="{9D8B030D-6E8A-4147-A177-3AD203B41FA5}">
                        <a16:colId xmlns:a16="http://schemas.microsoft.com/office/drawing/2014/main" val="2679584830"/>
                      </a:ext>
                    </a:extLst>
                  </a:gridCol>
                  <a:gridCol w="1227221">
                    <a:extLst>
                      <a:ext uri="{9D8B030D-6E8A-4147-A177-3AD203B41FA5}">
                        <a16:colId xmlns:a16="http://schemas.microsoft.com/office/drawing/2014/main" val="1656482030"/>
                      </a:ext>
                    </a:extLst>
                  </a:gridCol>
                  <a:gridCol w="1227221">
                    <a:extLst>
                      <a:ext uri="{9D8B030D-6E8A-4147-A177-3AD203B41FA5}">
                        <a16:colId xmlns:a16="http://schemas.microsoft.com/office/drawing/2014/main" val="2532197405"/>
                      </a:ext>
                    </a:extLst>
                  </a:gridCol>
                  <a:gridCol w="1227221">
                    <a:extLst>
                      <a:ext uri="{9D8B030D-6E8A-4147-A177-3AD203B41FA5}">
                        <a16:colId xmlns:a16="http://schemas.microsoft.com/office/drawing/2014/main" val="3816472704"/>
                      </a:ext>
                    </a:extLst>
                  </a:gridCol>
                  <a:gridCol w="1227221">
                    <a:extLst>
                      <a:ext uri="{9D8B030D-6E8A-4147-A177-3AD203B41FA5}">
                        <a16:colId xmlns:a16="http://schemas.microsoft.com/office/drawing/2014/main" val="3819476"/>
                      </a:ext>
                    </a:extLst>
                  </a:gridCol>
                  <a:gridCol w="1227221">
                    <a:extLst>
                      <a:ext uri="{9D8B030D-6E8A-4147-A177-3AD203B41FA5}">
                        <a16:colId xmlns:a16="http://schemas.microsoft.com/office/drawing/2014/main" val="1904573851"/>
                      </a:ext>
                    </a:extLst>
                  </a:gridCol>
                  <a:gridCol w="1227221">
                    <a:extLst>
                      <a:ext uri="{9D8B030D-6E8A-4147-A177-3AD203B41FA5}">
                        <a16:colId xmlns:a16="http://schemas.microsoft.com/office/drawing/2014/main" val="3492476905"/>
                      </a:ext>
                    </a:extLst>
                  </a:gridCol>
                  <a:gridCol w="1227221">
                    <a:extLst>
                      <a:ext uri="{9D8B030D-6E8A-4147-A177-3AD203B41FA5}">
                        <a16:colId xmlns:a16="http://schemas.microsoft.com/office/drawing/2014/main" val="4065718119"/>
                      </a:ext>
                    </a:extLst>
                  </a:gridCol>
                  <a:gridCol w="1227221">
                    <a:extLst>
                      <a:ext uri="{9D8B030D-6E8A-4147-A177-3AD203B41FA5}">
                        <a16:colId xmlns:a16="http://schemas.microsoft.com/office/drawing/2014/main" val="3452195700"/>
                      </a:ext>
                    </a:extLst>
                  </a:gridCol>
                </a:tblGrid>
                <a:tr h="209550">
                  <a:tc>
                    <a:txBody>
                      <a:bodyPr/>
                      <a:lstStyle/>
                      <a:p>
                        <a:pPr marL="0" marR="0" algn="ctr">
                          <a:buNone/>
                        </a:pPr>
                        <a:r>
                          <a:rPr lang="en-US" sz="1600" b="1" dirty="0">
                            <a:effectLst/>
                          </a:rPr>
                          <a:t>Feed type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Temperatur</a:t>
                        </a:r>
                        <a:r>
                          <a:rPr lang="ro-RO" sz="1600" b="1" dirty="0">
                            <a:effectLst/>
                          </a:rPr>
                          <a:t>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Week 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5</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a:t>
                        </a:r>
                        <a:r>
                          <a:rPr lang="en-US" sz="1600" b="1">
                            <a:effectLst/>
                          </a:rPr>
                          <a:t>Week 9</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17496033"/>
                    </a:ext>
                  </a:extLst>
                </a:tr>
                <a:tr h="209550">
                  <a:tc>
                    <a:txBody>
                      <a:bodyPr/>
                      <a:lstStyle/>
                      <a:p>
                        <a:pPr marL="0" marR="0" algn="ctr">
                          <a:buNone/>
                        </a:pPr>
                        <a:r>
                          <a:rPr lang="en-US" sz="1600" b="1" dirty="0">
                            <a:effectLst/>
                          </a:rPr>
                          <a:t>Pelleted</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22°C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17,73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22,07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16,16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19,55</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18,2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16,37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25,84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87863106"/>
                    </a:ext>
                  </a:extLst>
                </a:tr>
                <a:tr h="209550">
                  <a:tc>
                    <a:txBody>
                      <a:bodyPr/>
                      <a:lstStyle/>
                      <a:p>
                        <a:pPr marL="0" marR="0" algn="ctr">
                          <a:buNone/>
                        </a:pPr>
                        <a:r>
                          <a:rPr lang="en-US" sz="1600" b="1">
                            <a:effectLst/>
                          </a:rPr>
                          <a:t>Pelleted </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22°C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18,06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23,9</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15,4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19,33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18,4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17,01</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21,1</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24552079"/>
                    </a:ext>
                  </a:extLst>
                </a:tr>
                <a:tr h="209550">
                  <a:tc>
                    <a:txBody>
                      <a:bodyPr/>
                      <a:lstStyle/>
                      <a:p>
                        <a:pPr marL="0" marR="0" algn="ctr">
                          <a:buNone/>
                        </a:pPr>
                        <a:r>
                          <a:rPr lang="en-US" sz="1600" b="1">
                            <a:effectLst/>
                          </a:rPr>
                          <a:t>Pelleted</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22°C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16,16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24,9</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16,97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20,35</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18,33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16,67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21,86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20570367"/>
                    </a:ext>
                  </a:extLst>
                </a:tr>
                <a:tr h="200025">
                  <a:tc gridSpan="2">
                    <a:txBody>
                      <a:bodyPr/>
                      <a:lstStyle/>
                      <a:p>
                        <a:pPr marL="0" marR="0" algn="ctr">
                          <a:buNone/>
                        </a:pPr>
                        <a:r>
                          <a:rPr lang="en-US" sz="1600" b="1" dirty="0">
                            <a:effectLst/>
                          </a:rPr>
                          <a:t>Average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ctr">
                          <a:buNone/>
                        </a:pPr>
                        <a:r>
                          <a:rPr lang="en-US" sz="1600" b="1">
                            <a:effectLst/>
                          </a:rPr>
                          <a:t>17,31</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23,62</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16,17</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19,74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18,31</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16,68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22,93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42142346"/>
                    </a:ext>
                  </a:extLst>
                </a:tr>
              </a:tbl>
            </a:graphicData>
          </a:graphic>
        </p:graphicFrame>
        <p:graphicFrame>
          <p:nvGraphicFramePr>
            <p:cNvPr id="38" name="Table 37">
              <a:extLst>
                <a:ext uri="{FF2B5EF4-FFF2-40B4-BE49-F238E27FC236}">
                  <a16:creationId xmlns:a16="http://schemas.microsoft.com/office/drawing/2014/main" id="{986F4B53-AE98-42A9-F131-05D05068EE50}"/>
                </a:ext>
              </a:extLst>
            </p:cNvPr>
            <p:cNvGraphicFramePr>
              <a:graphicFrameLocks/>
            </p:cNvGraphicFramePr>
            <p:nvPr/>
          </p:nvGraphicFramePr>
          <p:xfrm>
            <a:off x="10377734" y="27621403"/>
            <a:ext cx="10410504" cy="1080068"/>
          </p:xfrm>
          <a:graphic>
            <a:graphicData uri="http://schemas.openxmlformats.org/drawingml/2006/table">
              <a:tbl>
                <a:tblPr firstRow="1" firstCol="1" bandRow="1">
                  <a:tableStyleId>{21E4AEA4-8DFA-4A89-87EB-49C32662AFE0}</a:tableStyleId>
                </a:tblPr>
                <a:tblGrid>
                  <a:gridCol w="1227221">
                    <a:extLst>
                      <a:ext uri="{9D8B030D-6E8A-4147-A177-3AD203B41FA5}">
                        <a16:colId xmlns:a16="http://schemas.microsoft.com/office/drawing/2014/main" val="2121017656"/>
                      </a:ext>
                    </a:extLst>
                  </a:gridCol>
                  <a:gridCol w="1227221">
                    <a:extLst>
                      <a:ext uri="{9D8B030D-6E8A-4147-A177-3AD203B41FA5}">
                        <a16:colId xmlns:a16="http://schemas.microsoft.com/office/drawing/2014/main" val="521770545"/>
                      </a:ext>
                    </a:extLst>
                  </a:gridCol>
                  <a:gridCol w="1227221">
                    <a:extLst>
                      <a:ext uri="{9D8B030D-6E8A-4147-A177-3AD203B41FA5}">
                        <a16:colId xmlns:a16="http://schemas.microsoft.com/office/drawing/2014/main" val="3571640500"/>
                      </a:ext>
                    </a:extLst>
                  </a:gridCol>
                  <a:gridCol w="1227221">
                    <a:extLst>
                      <a:ext uri="{9D8B030D-6E8A-4147-A177-3AD203B41FA5}">
                        <a16:colId xmlns:a16="http://schemas.microsoft.com/office/drawing/2014/main" val="3341899396"/>
                      </a:ext>
                    </a:extLst>
                  </a:gridCol>
                  <a:gridCol w="1227221">
                    <a:extLst>
                      <a:ext uri="{9D8B030D-6E8A-4147-A177-3AD203B41FA5}">
                        <a16:colId xmlns:a16="http://schemas.microsoft.com/office/drawing/2014/main" val="1528726040"/>
                      </a:ext>
                    </a:extLst>
                  </a:gridCol>
                  <a:gridCol w="1227221">
                    <a:extLst>
                      <a:ext uri="{9D8B030D-6E8A-4147-A177-3AD203B41FA5}">
                        <a16:colId xmlns:a16="http://schemas.microsoft.com/office/drawing/2014/main" val="3885653255"/>
                      </a:ext>
                    </a:extLst>
                  </a:gridCol>
                  <a:gridCol w="1227221">
                    <a:extLst>
                      <a:ext uri="{9D8B030D-6E8A-4147-A177-3AD203B41FA5}">
                        <a16:colId xmlns:a16="http://schemas.microsoft.com/office/drawing/2014/main" val="3065996894"/>
                      </a:ext>
                    </a:extLst>
                  </a:gridCol>
                  <a:gridCol w="1227221">
                    <a:extLst>
                      <a:ext uri="{9D8B030D-6E8A-4147-A177-3AD203B41FA5}">
                        <a16:colId xmlns:a16="http://schemas.microsoft.com/office/drawing/2014/main" val="3446154782"/>
                      </a:ext>
                    </a:extLst>
                  </a:gridCol>
                  <a:gridCol w="1227221">
                    <a:extLst>
                      <a:ext uri="{9D8B030D-6E8A-4147-A177-3AD203B41FA5}">
                        <a16:colId xmlns:a16="http://schemas.microsoft.com/office/drawing/2014/main" val="4073978481"/>
                      </a:ext>
                    </a:extLst>
                  </a:gridCol>
                </a:tblGrid>
                <a:tr h="209550">
                  <a:tc>
                    <a:txBody>
                      <a:bodyPr/>
                      <a:lstStyle/>
                      <a:p>
                        <a:pPr marL="0" marR="0" algn="ctr">
                          <a:buNone/>
                        </a:pPr>
                        <a:r>
                          <a:rPr lang="en-US" sz="1600" b="1" dirty="0">
                            <a:effectLst/>
                          </a:rPr>
                          <a:t>Feed type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Temperature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Ct Week 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CT Week 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Ct Week 5</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Ct Week 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Ct Week 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Ct Week 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Ct Week 9</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4580464"/>
                    </a:ext>
                  </a:extLst>
                </a:tr>
                <a:tr h="209550">
                  <a:tc>
                    <a:txBody>
                      <a:bodyPr/>
                      <a:lstStyle/>
                      <a:p>
                        <a:pPr marL="0" marR="0" algn="ctr">
                          <a:buNone/>
                        </a:pPr>
                        <a:r>
                          <a:rPr lang="en-US" sz="1600" b="1">
                            <a:effectLst/>
                          </a:rPr>
                          <a:t>Pelleted</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17,08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24,57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17,74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21,54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19,36</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23,5</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57308857"/>
                    </a:ext>
                  </a:extLst>
                </a:tr>
                <a:tr h="209550">
                  <a:tc>
                    <a:txBody>
                      <a:bodyPr/>
                      <a:lstStyle/>
                      <a:p>
                        <a:pPr marL="0" marR="0" algn="ctr">
                          <a:buNone/>
                        </a:pPr>
                        <a:r>
                          <a:rPr lang="en-US" sz="1600" b="1">
                            <a:effectLst/>
                          </a:rPr>
                          <a:t>Pelleted </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17,2</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22,9</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18,28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21,11</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19,28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18,3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23,1</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78821964"/>
                    </a:ext>
                  </a:extLst>
                </a:tr>
                <a:tr h="209550">
                  <a:tc>
                    <a:txBody>
                      <a:bodyPr/>
                      <a:lstStyle/>
                      <a:p>
                        <a:pPr marL="0" marR="0" algn="ctr">
                          <a:buNone/>
                        </a:pPr>
                        <a:r>
                          <a:rPr lang="en-US" sz="1600" b="1">
                            <a:effectLst/>
                          </a:rPr>
                          <a:t>Pelleted</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a:effectLst/>
                          </a:rPr>
                          <a:t>37°C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18.95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21,85</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17,53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20,3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19,08</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16,69</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a:effectLst/>
                          </a:rPr>
                          <a:t>22,62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45252436"/>
                    </a:ext>
                  </a:extLst>
                </a:tr>
                <a:tr h="200025">
                  <a:tc gridSpan="2">
                    <a:txBody>
                      <a:bodyPr/>
                      <a:lstStyle/>
                      <a:p>
                        <a:pPr marL="0" marR="0" algn="ctr">
                          <a:buNone/>
                        </a:pPr>
                        <a:r>
                          <a:rPr lang="en-US" sz="1600" b="1">
                            <a:effectLst/>
                          </a:rPr>
                          <a:t>Average</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ctr">
                          <a:buNone/>
                        </a:pPr>
                        <a:r>
                          <a:rPr lang="en-US" sz="1600" b="1">
                            <a:effectLst/>
                          </a:rPr>
                          <a:t>17,14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23,10</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17,85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20,98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19,24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17,33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23,07</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02472798"/>
                    </a:ext>
                  </a:extLst>
                </a:tr>
              </a:tbl>
            </a:graphicData>
          </a:graphic>
        </p:graphicFrame>
      </p:grpSp>
      <p:graphicFrame>
        <p:nvGraphicFramePr>
          <p:cNvPr id="39" name="Table 38">
            <a:extLst>
              <a:ext uri="{FF2B5EF4-FFF2-40B4-BE49-F238E27FC236}">
                <a16:creationId xmlns:a16="http://schemas.microsoft.com/office/drawing/2014/main" id="{F135E194-27C4-8237-2E76-F225BAC570F2}"/>
              </a:ext>
            </a:extLst>
          </p:cNvPr>
          <p:cNvGraphicFramePr>
            <a:graphicFrameLocks noGrp="1"/>
          </p:cNvGraphicFramePr>
          <p:nvPr/>
        </p:nvGraphicFramePr>
        <p:xfrm>
          <a:off x="12698416" y="30501548"/>
          <a:ext cx="11185731" cy="731520"/>
        </p:xfrm>
        <a:graphic>
          <a:graphicData uri="http://schemas.openxmlformats.org/drawingml/2006/table">
            <a:tbl>
              <a:tblPr firstRow="1" firstCol="1" bandRow="1">
                <a:tableStyleId>{21E4AEA4-8DFA-4A89-87EB-49C32662AFE0}</a:tableStyleId>
              </a:tblPr>
              <a:tblGrid>
                <a:gridCol w="1242859">
                  <a:extLst>
                    <a:ext uri="{9D8B030D-6E8A-4147-A177-3AD203B41FA5}">
                      <a16:colId xmlns:a16="http://schemas.microsoft.com/office/drawing/2014/main" val="3301427989"/>
                    </a:ext>
                  </a:extLst>
                </a:gridCol>
                <a:gridCol w="1242859">
                  <a:extLst>
                    <a:ext uri="{9D8B030D-6E8A-4147-A177-3AD203B41FA5}">
                      <a16:colId xmlns:a16="http://schemas.microsoft.com/office/drawing/2014/main" val="2586829900"/>
                    </a:ext>
                  </a:extLst>
                </a:gridCol>
                <a:gridCol w="1242859">
                  <a:extLst>
                    <a:ext uri="{9D8B030D-6E8A-4147-A177-3AD203B41FA5}">
                      <a16:colId xmlns:a16="http://schemas.microsoft.com/office/drawing/2014/main" val="1036049043"/>
                    </a:ext>
                  </a:extLst>
                </a:gridCol>
                <a:gridCol w="1242859">
                  <a:extLst>
                    <a:ext uri="{9D8B030D-6E8A-4147-A177-3AD203B41FA5}">
                      <a16:colId xmlns:a16="http://schemas.microsoft.com/office/drawing/2014/main" val="2160773571"/>
                    </a:ext>
                  </a:extLst>
                </a:gridCol>
                <a:gridCol w="1242859">
                  <a:extLst>
                    <a:ext uri="{9D8B030D-6E8A-4147-A177-3AD203B41FA5}">
                      <a16:colId xmlns:a16="http://schemas.microsoft.com/office/drawing/2014/main" val="3952684743"/>
                    </a:ext>
                  </a:extLst>
                </a:gridCol>
                <a:gridCol w="1242859">
                  <a:extLst>
                    <a:ext uri="{9D8B030D-6E8A-4147-A177-3AD203B41FA5}">
                      <a16:colId xmlns:a16="http://schemas.microsoft.com/office/drawing/2014/main" val="711860796"/>
                    </a:ext>
                  </a:extLst>
                </a:gridCol>
                <a:gridCol w="1242859">
                  <a:extLst>
                    <a:ext uri="{9D8B030D-6E8A-4147-A177-3AD203B41FA5}">
                      <a16:colId xmlns:a16="http://schemas.microsoft.com/office/drawing/2014/main" val="823252957"/>
                    </a:ext>
                  </a:extLst>
                </a:gridCol>
                <a:gridCol w="1242859">
                  <a:extLst>
                    <a:ext uri="{9D8B030D-6E8A-4147-A177-3AD203B41FA5}">
                      <a16:colId xmlns:a16="http://schemas.microsoft.com/office/drawing/2014/main" val="1467293206"/>
                    </a:ext>
                  </a:extLst>
                </a:gridCol>
                <a:gridCol w="1242859">
                  <a:extLst>
                    <a:ext uri="{9D8B030D-6E8A-4147-A177-3AD203B41FA5}">
                      <a16:colId xmlns:a16="http://schemas.microsoft.com/office/drawing/2014/main" val="207740790"/>
                    </a:ext>
                  </a:extLst>
                </a:gridCol>
              </a:tblGrid>
              <a:tr h="200025">
                <a:tc>
                  <a:txBody>
                    <a:bodyPr/>
                    <a:lstStyle/>
                    <a:p>
                      <a:pPr marL="0" marR="0" algn="ctr">
                        <a:buNone/>
                      </a:pPr>
                      <a:r>
                        <a:rPr lang="en-US" sz="1600" b="1" dirty="0">
                          <a:effectLst/>
                        </a:rPr>
                        <a:t>Feed type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err="1">
                          <a:effectLst/>
                        </a:rPr>
                        <a:t>Temperatur</a:t>
                      </a:r>
                      <a:r>
                        <a:rPr lang="ro-RO" sz="1600" b="1" dirty="0">
                          <a:effectLst/>
                        </a:rPr>
                        <a:t>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Week 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7</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9</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97149974"/>
                  </a:ext>
                </a:extLst>
              </a:tr>
              <a:tr h="200025">
                <a:tc>
                  <a:txBody>
                    <a:bodyPr/>
                    <a:lstStyle/>
                    <a:p>
                      <a:pPr marL="0" marR="0" algn="ctr">
                        <a:buNone/>
                      </a:pPr>
                      <a:r>
                        <a:rPr lang="ro-RO" sz="1600" b="1" dirty="0">
                          <a:effectLst/>
                        </a:rPr>
                        <a:t>Mash</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12685705"/>
                  </a:ext>
                </a:extLst>
              </a:tr>
              <a:tr h="200025">
                <a:tc>
                  <a:txBody>
                    <a:bodyPr/>
                    <a:lstStyle/>
                    <a:p>
                      <a:pPr marL="0" marR="0" algn="ctr">
                        <a:buNone/>
                      </a:pPr>
                      <a:r>
                        <a:rPr lang="ro-RO" sz="1600" b="1" dirty="0">
                          <a:effectLst/>
                        </a:rPr>
                        <a:t>Mash</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22°C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Positive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29342127"/>
                  </a:ext>
                </a:extLst>
              </a:tr>
            </a:tbl>
          </a:graphicData>
        </a:graphic>
      </p:graphicFrame>
      <p:graphicFrame>
        <p:nvGraphicFramePr>
          <p:cNvPr id="40" name="Table 39">
            <a:extLst>
              <a:ext uri="{FF2B5EF4-FFF2-40B4-BE49-F238E27FC236}">
                <a16:creationId xmlns:a16="http://schemas.microsoft.com/office/drawing/2014/main" id="{03C12253-86C1-26F6-FA27-AD345B184109}"/>
              </a:ext>
            </a:extLst>
          </p:cNvPr>
          <p:cNvGraphicFramePr>
            <a:graphicFrameLocks noGrp="1"/>
          </p:cNvGraphicFramePr>
          <p:nvPr/>
        </p:nvGraphicFramePr>
        <p:xfrm>
          <a:off x="12698418" y="31618250"/>
          <a:ext cx="11185731" cy="731520"/>
        </p:xfrm>
        <a:graphic>
          <a:graphicData uri="http://schemas.openxmlformats.org/drawingml/2006/table">
            <a:tbl>
              <a:tblPr firstRow="1" firstCol="1" bandRow="1">
                <a:tableStyleId>{21E4AEA4-8DFA-4A89-87EB-49C32662AFE0}</a:tableStyleId>
              </a:tblPr>
              <a:tblGrid>
                <a:gridCol w="1242859">
                  <a:extLst>
                    <a:ext uri="{9D8B030D-6E8A-4147-A177-3AD203B41FA5}">
                      <a16:colId xmlns:a16="http://schemas.microsoft.com/office/drawing/2014/main" val="3302111490"/>
                    </a:ext>
                  </a:extLst>
                </a:gridCol>
                <a:gridCol w="1242859">
                  <a:extLst>
                    <a:ext uri="{9D8B030D-6E8A-4147-A177-3AD203B41FA5}">
                      <a16:colId xmlns:a16="http://schemas.microsoft.com/office/drawing/2014/main" val="1610655293"/>
                    </a:ext>
                  </a:extLst>
                </a:gridCol>
                <a:gridCol w="1242859">
                  <a:extLst>
                    <a:ext uri="{9D8B030D-6E8A-4147-A177-3AD203B41FA5}">
                      <a16:colId xmlns:a16="http://schemas.microsoft.com/office/drawing/2014/main" val="620298860"/>
                    </a:ext>
                  </a:extLst>
                </a:gridCol>
                <a:gridCol w="1242859">
                  <a:extLst>
                    <a:ext uri="{9D8B030D-6E8A-4147-A177-3AD203B41FA5}">
                      <a16:colId xmlns:a16="http://schemas.microsoft.com/office/drawing/2014/main" val="2242842791"/>
                    </a:ext>
                  </a:extLst>
                </a:gridCol>
                <a:gridCol w="1242859">
                  <a:extLst>
                    <a:ext uri="{9D8B030D-6E8A-4147-A177-3AD203B41FA5}">
                      <a16:colId xmlns:a16="http://schemas.microsoft.com/office/drawing/2014/main" val="4131861928"/>
                    </a:ext>
                  </a:extLst>
                </a:gridCol>
                <a:gridCol w="1242859">
                  <a:extLst>
                    <a:ext uri="{9D8B030D-6E8A-4147-A177-3AD203B41FA5}">
                      <a16:colId xmlns:a16="http://schemas.microsoft.com/office/drawing/2014/main" val="352817201"/>
                    </a:ext>
                  </a:extLst>
                </a:gridCol>
                <a:gridCol w="1242859">
                  <a:extLst>
                    <a:ext uri="{9D8B030D-6E8A-4147-A177-3AD203B41FA5}">
                      <a16:colId xmlns:a16="http://schemas.microsoft.com/office/drawing/2014/main" val="2764905907"/>
                    </a:ext>
                  </a:extLst>
                </a:gridCol>
                <a:gridCol w="1242859">
                  <a:extLst>
                    <a:ext uri="{9D8B030D-6E8A-4147-A177-3AD203B41FA5}">
                      <a16:colId xmlns:a16="http://schemas.microsoft.com/office/drawing/2014/main" val="2553789137"/>
                    </a:ext>
                  </a:extLst>
                </a:gridCol>
                <a:gridCol w="1242859">
                  <a:extLst>
                    <a:ext uri="{9D8B030D-6E8A-4147-A177-3AD203B41FA5}">
                      <a16:colId xmlns:a16="http://schemas.microsoft.com/office/drawing/2014/main" val="1696889847"/>
                    </a:ext>
                  </a:extLst>
                </a:gridCol>
              </a:tblGrid>
              <a:tr h="200025">
                <a:tc>
                  <a:txBody>
                    <a:bodyPr/>
                    <a:lstStyle/>
                    <a:p>
                      <a:pPr marL="0" marR="0" algn="ctr">
                        <a:buNone/>
                      </a:pPr>
                      <a:r>
                        <a:rPr lang="en-US" sz="1600" b="1" dirty="0">
                          <a:effectLst/>
                        </a:rPr>
                        <a:t>Feed type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Temperature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Week 3</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4</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5</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6</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7</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8</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Week 9</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82550147"/>
                  </a:ext>
                </a:extLst>
              </a:tr>
              <a:tr h="200025">
                <a:tc>
                  <a:txBody>
                    <a:bodyPr/>
                    <a:lstStyle/>
                    <a:p>
                      <a:pPr marL="0" marR="0" algn="ctr">
                        <a:buNone/>
                      </a:pPr>
                      <a:r>
                        <a:rPr lang="ro-RO" sz="1600" b="1" dirty="0">
                          <a:effectLst/>
                        </a:rPr>
                        <a:t>Pelleted</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37°C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7125198"/>
                  </a:ext>
                </a:extLst>
              </a:tr>
              <a:tr h="200025">
                <a:tc>
                  <a:txBody>
                    <a:bodyPr/>
                    <a:lstStyle/>
                    <a:p>
                      <a:pPr marL="0" marR="0" algn="ctr">
                        <a:buNone/>
                      </a:pPr>
                      <a:r>
                        <a:rPr lang="ro-RO" sz="1600" b="1" dirty="0">
                          <a:effectLst/>
                        </a:rPr>
                        <a:t>Pelleted</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ro-RO" sz="1600" b="1" dirty="0">
                          <a:effectLst/>
                        </a:rPr>
                        <a:t>22°C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Positive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Positive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buNone/>
                      </a:pPr>
                      <a:r>
                        <a:rPr lang="en-US" sz="1600" b="1" dirty="0">
                          <a:effectLst/>
                        </a:rPr>
                        <a:t>Negative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00915418"/>
                  </a:ext>
                </a:extLst>
              </a:tr>
            </a:tbl>
          </a:graphicData>
        </a:graphic>
      </p:graphicFrame>
      <p:sp>
        <p:nvSpPr>
          <p:cNvPr id="41" name="TextBox 40">
            <a:extLst>
              <a:ext uri="{FF2B5EF4-FFF2-40B4-BE49-F238E27FC236}">
                <a16:creationId xmlns:a16="http://schemas.microsoft.com/office/drawing/2014/main" id="{A0DAA62E-3141-2C81-26CE-29BF37311B1D}"/>
              </a:ext>
            </a:extLst>
          </p:cNvPr>
          <p:cNvSpPr txBox="1"/>
          <p:nvPr/>
        </p:nvSpPr>
        <p:spPr>
          <a:xfrm>
            <a:off x="15463572" y="22284916"/>
            <a:ext cx="5461404" cy="461665"/>
          </a:xfrm>
          <a:prstGeom prst="rect">
            <a:avLst/>
          </a:prstGeom>
          <a:noFill/>
        </p:spPr>
        <p:txBody>
          <a:bodyPr wrap="square" rtlCol="0">
            <a:spAutoFit/>
          </a:bodyPr>
          <a:lstStyle/>
          <a:p>
            <a:pPr algn="ctr"/>
            <a:r>
              <a:rPr lang="ro-RO" sz="2400" b="1" dirty="0"/>
              <a:t>PCR results obtained in the weekly phase </a:t>
            </a:r>
            <a:endParaRPr lang="en-US" sz="2400" b="1" dirty="0"/>
          </a:p>
        </p:txBody>
      </p:sp>
      <p:sp>
        <p:nvSpPr>
          <p:cNvPr id="42" name="TextBox 41">
            <a:extLst>
              <a:ext uri="{FF2B5EF4-FFF2-40B4-BE49-F238E27FC236}">
                <a16:creationId xmlns:a16="http://schemas.microsoft.com/office/drawing/2014/main" id="{728C338A-5ABF-8825-A141-AA4863DE7CBA}"/>
              </a:ext>
            </a:extLst>
          </p:cNvPr>
          <p:cNvSpPr txBox="1"/>
          <p:nvPr/>
        </p:nvSpPr>
        <p:spPr>
          <a:xfrm>
            <a:off x="24207537" y="23227214"/>
            <a:ext cx="7045324" cy="9017853"/>
          </a:xfrm>
          <a:prstGeom prst="rect">
            <a:avLst/>
          </a:prstGeom>
          <a:noFill/>
        </p:spPr>
        <p:txBody>
          <a:bodyPr wrap="square" rtlCol="0">
            <a:spAutoFit/>
          </a:bodyPr>
          <a:lstStyle/>
          <a:p>
            <a:pPr algn="just"/>
            <a:r>
              <a:rPr lang="en-US" sz="2000" b="1" dirty="0"/>
              <a:t>In the case of the weekly experiment, positive results were observed, with low Ct values, for all samples examined. Unlike the pilot experiment, no significant difference was found between the </a:t>
            </a:r>
            <a:r>
              <a:rPr lang="en-US" sz="2000" b="1" dirty="0" err="1"/>
              <a:t>Cts</a:t>
            </a:r>
            <a:r>
              <a:rPr lang="en-US" sz="2000" b="1" dirty="0"/>
              <a:t> obtained for the mash feed compared to the </a:t>
            </a:r>
            <a:r>
              <a:rPr lang="ro-RO" sz="2000" b="1" dirty="0"/>
              <a:t>pelleted</a:t>
            </a:r>
            <a:r>
              <a:rPr lang="en-US" sz="2000" b="1" dirty="0"/>
              <a:t> feed, the average values being substantially equal: 18.67; 20.38; 19.25; 19.81. The values obtained demonstrate that the viral genome can be detected, by the Real Time RT-PCR technique, at least 9 weeks after contamination of the feed maintained at 22°C or 37°C. </a:t>
            </a:r>
            <a:endParaRPr lang="ro-RO" sz="2000" b="1" dirty="0"/>
          </a:p>
          <a:p>
            <a:pPr algn="just"/>
            <a:endParaRPr lang="en-US" sz="2000" b="1" dirty="0"/>
          </a:p>
          <a:p>
            <a:pPr algn="just"/>
            <a:r>
              <a:rPr lang="en-US" sz="2000" b="1" dirty="0"/>
              <a:t>Regarding the virus viability, positive results were obtained in weeks 3, 4 and 6.</a:t>
            </a:r>
            <a:r>
              <a:rPr lang="ro-RO" sz="2000" b="1" dirty="0"/>
              <a:t> </a:t>
            </a:r>
            <a:r>
              <a:rPr lang="en-US" sz="2000" b="1" dirty="0"/>
              <a:t>In order to verify the positive results obtained, a second passage was performed on embryonated eggs, the positive results being confirmed by viral isolation and the hemagglutination reaction, with the following </a:t>
            </a:r>
            <a:r>
              <a:rPr lang="ro-RO" sz="2000" b="1" dirty="0"/>
              <a:t>hemagglutinant titer</a:t>
            </a:r>
            <a:r>
              <a:rPr lang="en-US" sz="2000" b="1" dirty="0"/>
              <a:t>s:</a:t>
            </a:r>
            <a:r>
              <a:rPr lang="ro-RO" sz="2000" b="1" dirty="0"/>
              <a:t> 1/128, 1/256 and 1/256, respectively.</a:t>
            </a:r>
            <a:r>
              <a:rPr lang="en-US" sz="2000" b="1" dirty="0"/>
              <a:t> </a:t>
            </a:r>
            <a:endParaRPr lang="ro-RO" sz="2000" b="1" dirty="0"/>
          </a:p>
          <a:p>
            <a:pPr algn="just"/>
            <a:endParaRPr lang="en-US" sz="2000" b="1" dirty="0"/>
          </a:p>
          <a:p>
            <a:pPr algn="just"/>
            <a:r>
              <a:rPr lang="en-US" sz="2000" b="1" dirty="0"/>
              <a:t>The </a:t>
            </a:r>
            <a:r>
              <a:rPr lang="en-US" sz="2000" b="1" dirty="0" err="1"/>
              <a:t>hemagglutinant</a:t>
            </a:r>
            <a:r>
              <a:rPr lang="en-US" sz="2000" b="1" dirty="0"/>
              <a:t> titer in the case of pelleted feed is higher than that obtained in the case of mash feed but only by a binary dilution.</a:t>
            </a:r>
            <a:endParaRPr lang="ro-RO" sz="2000" b="1" dirty="0"/>
          </a:p>
          <a:p>
            <a:pPr algn="just"/>
            <a:endParaRPr lang="en-US" sz="2000" b="1" dirty="0"/>
          </a:p>
          <a:p>
            <a:pPr algn="just"/>
            <a:r>
              <a:rPr lang="en-US" sz="2000" b="1" dirty="0"/>
              <a:t>The feed stored at -20°C was processed on the 13th week, approximately 90 days after contamination, by Real Time RT-PCR and viral isolation. The results obtained were positive for both types of feed, the titer obtained by the hemagglutination reaction being 1/32 for the mash feed and 1/512 for the pelleted feed. It is also noted that the </a:t>
            </a:r>
            <a:r>
              <a:rPr lang="en-US" sz="2000" b="1" dirty="0" err="1"/>
              <a:t>hemagglutinant</a:t>
            </a:r>
            <a:r>
              <a:rPr lang="en-US" sz="2000" b="1" dirty="0"/>
              <a:t> titer for the pelleted feed is higher than that obtained in the case of the mash feed.</a:t>
            </a:r>
          </a:p>
        </p:txBody>
      </p:sp>
      <p:sp>
        <p:nvSpPr>
          <p:cNvPr id="43" name="TextBox 42">
            <a:extLst>
              <a:ext uri="{FF2B5EF4-FFF2-40B4-BE49-F238E27FC236}">
                <a16:creationId xmlns:a16="http://schemas.microsoft.com/office/drawing/2014/main" id="{ECBE3C86-FE9A-07CA-22F9-F37ABB3F3DE7}"/>
              </a:ext>
            </a:extLst>
          </p:cNvPr>
          <p:cNvSpPr txBox="1"/>
          <p:nvPr/>
        </p:nvSpPr>
        <p:spPr>
          <a:xfrm>
            <a:off x="2069432" y="22534635"/>
            <a:ext cx="5461404" cy="461665"/>
          </a:xfrm>
          <a:prstGeom prst="rect">
            <a:avLst/>
          </a:prstGeom>
          <a:noFill/>
        </p:spPr>
        <p:txBody>
          <a:bodyPr wrap="square" rtlCol="0">
            <a:spAutoFit/>
          </a:bodyPr>
          <a:lstStyle/>
          <a:p>
            <a:pPr algn="ctr"/>
            <a:r>
              <a:rPr lang="ro-RO" sz="2400" b="1" dirty="0"/>
              <a:t>PCR results obtained in the pilot phase </a:t>
            </a:r>
            <a:endParaRPr lang="en-US" sz="2400" b="1" dirty="0"/>
          </a:p>
        </p:txBody>
      </p:sp>
      <p:sp>
        <p:nvSpPr>
          <p:cNvPr id="44" name="TextBox 43">
            <a:extLst>
              <a:ext uri="{FF2B5EF4-FFF2-40B4-BE49-F238E27FC236}">
                <a16:creationId xmlns:a16="http://schemas.microsoft.com/office/drawing/2014/main" id="{A0123DA0-D561-1B79-9C19-F1528D577E74}"/>
              </a:ext>
            </a:extLst>
          </p:cNvPr>
          <p:cNvSpPr txBox="1"/>
          <p:nvPr/>
        </p:nvSpPr>
        <p:spPr>
          <a:xfrm>
            <a:off x="14509733" y="30007334"/>
            <a:ext cx="7369081" cy="461665"/>
          </a:xfrm>
          <a:prstGeom prst="rect">
            <a:avLst/>
          </a:prstGeom>
          <a:noFill/>
        </p:spPr>
        <p:txBody>
          <a:bodyPr wrap="square" rtlCol="0">
            <a:spAutoFit/>
          </a:bodyPr>
          <a:lstStyle/>
          <a:p>
            <a:pPr algn="ctr"/>
            <a:r>
              <a:rPr lang="ro-RO" sz="2400" b="1" dirty="0"/>
              <a:t>Results for viral isolation obtained in the weely phase </a:t>
            </a:r>
            <a:endParaRPr lang="en-US" sz="2400" b="1" dirty="0"/>
          </a:p>
        </p:txBody>
      </p:sp>
      <p:sp>
        <p:nvSpPr>
          <p:cNvPr id="46" name="Rectangle 2">
            <a:extLst>
              <a:ext uri="{FF2B5EF4-FFF2-40B4-BE49-F238E27FC236}">
                <a16:creationId xmlns:a16="http://schemas.microsoft.com/office/drawing/2014/main" id="{79D5AB2D-8939-7FEE-69A8-B29CD19AD7E7}"/>
              </a:ext>
            </a:extLst>
          </p:cNvPr>
          <p:cNvSpPr>
            <a:spLocks noChangeArrowheads="1"/>
          </p:cNvSpPr>
          <p:nvPr/>
        </p:nvSpPr>
        <p:spPr bwMode="auto">
          <a:xfrm>
            <a:off x="0" y="0"/>
            <a:ext cx="32399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1">
            <a:extLst>
              <a:ext uri="{FF2B5EF4-FFF2-40B4-BE49-F238E27FC236}">
                <a16:creationId xmlns:a16="http://schemas.microsoft.com/office/drawing/2014/main" id="{B2BCE9F2-CB06-36D7-A396-E0DA80FBA7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15615" y="1356572"/>
            <a:ext cx="2359424" cy="2359424"/>
          </a:xfrm>
          <a:prstGeom prst="rect">
            <a:avLst/>
          </a:prstGeom>
          <a:noFill/>
          <a:extLst>
            <a:ext uri="{909E8E84-426E-40DD-AFC4-6F175D3DCCD1}">
              <a14:hiddenFill xmlns:a14="http://schemas.microsoft.com/office/drawing/2010/main">
                <a:solidFill>
                  <a:srgbClr val="FFFFFF"/>
                </a:solidFill>
              </a14:hiddenFill>
            </a:ext>
          </a:extLst>
        </p:spPr>
      </p:pic>
      <p:sp>
        <p:nvSpPr>
          <p:cNvPr id="47" name="Rectangle 3">
            <a:extLst>
              <a:ext uri="{FF2B5EF4-FFF2-40B4-BE49-F238E27FC236}">
                <a16:creationId xmlns:a16="http://schemas.microsoft.com/office/drawing/2014/main" id="{3EB8D78C-8350-E009-890C-1BE398463BFF}"/>
              </a:ext>
            </a:extLst>
          </p:cNvPr>
          <p:cNvSpPr>
            <a:spLocks noChangeArrowheads="1"/>
          </p:cNvSpPr>
          <p:nvPr/>
        </p:nvSpPr>
        <p:spPr bwMode="auto">
          <a:xfrm>
            <a:off x="27055652" y="3827313"/>
            <a:ext cx="520791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80975" eaLnBrk="0" fontAlgn="base" hangingPunct="0">
              <a:spcBef>
                <a:spcPct val="0"/>
              </a:spcBef>
              <a:spcAft>
                <a:spcPct val="0"/>
              </a:spcAft>
              <a:tabLst>
                <a:tab pos="1169988"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1169988"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1169988"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1169988"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1169988"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1169988"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1169988"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1169988"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1169988" algn="l"/>
              </a:tabLst>
              <a:defRPr>
                <a:solidFill>
                  <a:schemeClr val="tx1"/>
                </a:solidFill>
                <a:latin typeface="Arial" panose="020B0604020202020204" pitchFamily="34" charset="0"/>
              </a:defRPr>
            </a:lvl9pPr>
          </a:lstStyle>
          <a:p>
            <a:pPr marL="0" marR="0" lvl="0" indent="180975" algn="ctr" defTabSz="914400" rtl="0" eaLnBrk="0" fontAlgn="base" latinLnBrk="0" hangingPunct="0">
              <a:lnSpc>
                <a:spcPct val="100000"/>
              </a:lnSpc>
              <a:spcBef>
                <a:spcPct val="0"/>
              </a:spcBef>
              <a:spcAft>
                <a:spcPct val="0"/>
              </a:spcAft>
              <a:buClrTx/>
              <a:buSzTx/>
              <a:buFontTx/>
              <a:buNone/>
              <a:tabLst>
                <a:tab pos="1169988" algn="l"/>
              </a:tabLst>
            </a:pPr>
            <a:r>
              <a:rPr kumimoji="0" lang="ro-RO" altLang="zh-CN" sz="2400" b="1" i="0" u="none" strike="noStrike" cap="none" normalizeH="0" baseline="0" dirty="0">
                <a:ln>
                  <a:noFill/>
                </a:ln>
                <a:solidFill>
                  <a:schemeClr val="tx1"/>
                </a:solidFill>
                <a:effectLst>
                  <a:outerShdw blurRad="38100" dist="38100" dir="2700000" algn="tl">
                    <a:srgbClr val="C0C0C0"/>
                  </a:outerShdw>
                </a:effectLst>
                <a:ea typeface="SimSun" panose="02010600030101010101" pitchFamily="2" charset="-122"/>
                <a:cs typeface="Arial" panose="020B0604020202020204" pitchFamily="34" charset="0"/>
              </a:rPr>
              <a:t> </a:t>
            </a:r>
            <a:r>
              <a:rPr kumimoji="0" lang="fr-FR" altLang="zh-CN" sz="2400" b="1" i="0" u="none" strike="noStrike" cap="none" normalizeH="0" baseline="0" dirty="0">
                <a:ln>
                  <a:noFill/>
                </a:ln>
                <a:solidFill>
                  <a:schemeClr val="tx1"/>
                </a:solidFill>
                <a:effectLst/>
                <a:ea typeface="Calibri" panose="020F0502020204030204" pitchFamily="34" charset="0"/>
                <a:cs typeface="Arial" panose="020B0604020202020204" pitchFamily="34" charset="0"/>
              </a:rPr>
              <a:t>INSTITUTUL DE DIAGNOSTIC ŞI</a:t>
            </a:r>
            <a:endParaRPr kumimoji="0" lang="en-US" altLang="zh-CN" sz="2400" b="1" i="0" u="none" strike="noStrike" cap="none" normalizeH="0" baseline="0" dirty="0">
              <a:ln>
                <a:noFill/>
              </a:ln>
              <a:solidFill>
                <a:schemeClr val="tx1"/>
              </a:solidFill>
              <a:effectLst/>
              <a:cs typeface="Arial" panose="020B0604020202020204" pitchFamily="34" charset="0"/>
            </a:endParaRPr>
          </a:p>
          <a:p>
            <a:pPr marL="0" marR="0" lvl="0" indent="180975" algn="ctr" defTabSz="914400" rtl="0" eaLnBrk="0" fontAlgn="base" latinLnBrk="0" hangingPunct="0">
              <a:lnSpc>
                <a:spcPct val="100000"/>
              </a:lnSpc>
              <a:spcBef>
                <a:spcPct val="0"/>
              </a:spcBef>
              <a:spcAft>
                <a:spcPct val="0"/>
              </a:spcAft>
              <a:buClrTx/>
              <a:buSzTx/>
              <a:buFontTx/>
              <a:buNone/>
              <a:tabLst>
                <a:tab pos="1169988" algn="l"/>
              </a:tabLst>
            </a:pPr>
            <a:r>
              <a:rPr kumimoji="0" lang="fr-FR" altLang="zh-CN" sz="2400" b="1" i="0" u="none" strike="noStrike" cap="none" normalizeH="0" baseline="0" dirty="0">
                <a:ln>
                  <a:noFill/>
                </a:ln>
                <a:solidFill>
                  <a:schemeClr val="tx1"/>
                </a:solidFill>
                <a:effectLst/>
                <a:ea typeface="Calibri" panose="020F0502020204030204" pitchFamily="34" charset="0"/>
                <a:cs typeface="Arial" panose="020B0604020202020204" pitchFamily="34" charset="0"/>
              </a:rPr>
              <a:t> SĂNĂTATE ANIMALĂ</a:t>
            </a:r>
            <a:endParaRPr kumimoji="0" lang="en-US" altLang="zh-CN" sz="2400" b="1" i="0" u="none" strike="noStrike" cap="none" normalizeH="0" baseline="0" dirty="0">
              <a:ln>
                <a:noFill/>
              </a:ln>
              <a:solidFill>
                <a:schemeClr val="tx1"/>
              </a:solidFill>
              <a:effectLst/>
              <a:cs typeface="Arial" panose="020B0604020202020204" pitchFamily="34" charset="0"/>
            </a:endParaRPr>
          </a:p>
          <a:p>
            <a:pPr marL="0" marR="0" lvl="0" indent="180975" algn="l" defTabSz="914400" rtl="0" eaLnBrk="0" fontAlgn="base" latinLnBrk="0" hangingPunct="0">
              <a:lnSpc>
                <a:spcPct val="100000"/>
              </a:lnSpc>
              <a:spcBef>
                <a:spcPct val="0"/>
              </a:spcBef>
              <a:spcAft>
                <a:spcPct val="0"/>
              </a:spcAft>
              <a:buClrTx/>
              <a:buSzTx/>
              <a:buFontTx/>
              <a:buNone/>
              <a:tabLst>
                <a:tab pos="1169988" algn="l"/>
              </a:tabLst>
            </a:pPr>
            <a:endParaRPr kumimoji="0" lang="en-US" altLang="zh-CN" sz="2400" b="0" i="0" u="none" strike="noStrike" cap="none" normalizeH="0" baseline="0" dirty="0">
              <a:ln>
                <a:noFill/>
              </a:ln>
              <a:solidFill>
                <a:schemeClr val="tx1"/>
              </a:solidFill>
              <a:effectLst/>
            </a:endParaRPr>
          </a:p>
        </p:txBody>
      </p:sp>
      <p:graphicFrame>
        <p:nvGraphicFramePr>
          <p:cNvPr id="2" name="Table 1">
            <a:extLst>
              <a:ext uri="{FF2B5EF4-FFF2-40B4-BE49-F238E27FC236}">
                <a16:creationId xmlns:a16="http://schemas.microsoft.com/office/drawing/2014/main" id="{6FC6EE26-3C77-F7EC-536B-ADC7AFBD6C5A}"/>
              </a:ext>
            </a:extLst>
          </p:cNvPr>
          <p:cNvGraphicFramePr>
            <a:graphicFrameLocks noGrp="1"/>
          </p:cNvGraphicFramePr>
          <p:nvPr>
            <p:extLst>
              <p:ext uri="{D42A27DB-BD31-4B8C-83A1-F6EECF244321}">
                <p14:modId xmlns:p14="http://schemas.microsoft.com/office/powerpoint/2010/main" val="1388594856"/>
              </p:ext>
            </p:extLst>
          </p:nvPr>
        </p:nvGraphicFramePr>
        <p:xfrm>
          <a:off x="12721394" y="23121915"/>
          <a:ext cx="11044989" cy="1219200"/>
        </p:xfrm>
        <a:graphic>
          <a:graphicData uri="http://schemas.openxmlformats.org/drawingml/2006/table">
            <a:tbl>
              <a:tblPr firstRow="1" firstCol="1" bandRow="1">
                <a:tableStyleId>{21E4AEA4-8DFA-4A89-87EB-49C32662AFE0}</a:tableStyleId>
              </a:tblPr>
              <a:tblGrid>
                <a:gridCol w="1227221">
                  <a:extLst>
                    <a:ext uri="{9D8B030D-6E8A-4147-A177-3AD203B41FA5}">
                      <a16:colId xmlns:a16="http://schemas.microsoft.com/office/drawing/2014/main" val="314256408"/>
                    </a:ext>
                  </a:extLst>
                </a:gridCol>
                <a:gridCol w="1227221">
                  <a:extLst>
                    <a:ext uri="{9D8B030D-6E8A-4147-A177-3AD203B41FA5}">
                      <a16:colId xmlns:a16="http://schemas.microsoft.com/office/drawing/2014/main" val="4285659990"/>
                    </a:ext>
                  </a:extLst>
                </a:gridCol>
                <a:gridCol w="1227221">
                  <a:extLst>
                    <a:ext uri="{9D8B030D-6E8A-4147-A177-3AD203B41FA5}">
                      <a16:colId xmlns:a16="http://schemas.microsoft.com/office/drawing/2014/main" val="2032065706"/>
                    </a:ext>
                  </a:extLst>
                </a:gridCol>
                <a:gridCol w="1227221">
                  <a:extLst>
                    <a:ext uri="{9D8B030D-6E8A-4147-A177-3AD203B41FA5}">
                      <a16:colId xmlns:a16="http://schemas.microsoft.com/office/drawing/2014/main" val="2340144082"/>
                    </a:ext>
                  </a:extLst>
                </a:gridCol>
                <a:gridCol w="1227221">
                  <a:extLst>
                    <a:ext uri="{9D8B030D-6E8A-4147-A177-3AD203B41FA5}">
                      <a16:colId xmlns:a16="http://schemas.microsoft.com/office/drawing/2014/main" val="3998577949"/>
                    </a:ext>
                  </a:extLst>
                </a:gridCol>
                <a:gridCol w="1227221">
                  <a:extLst>
                    <a:ext uri="{9D8B030D-6E8A-4147-A177-3AD203B41FA5}">
                      <a16:colId xmlns:a16="http://schemas.microsoft.com/office/drawing/2014/main" val="3156032884"/>
                    </a:ext>
                  </a:extLst>
                </a:gridCol>
                <a:gridCol w="1227221">
                  <a:extLst>
                    <a:ext uri="{9D8B030D-6E8A-4147-A177-3AD203B41FA5}">
                      <a16:colId xmlns:a16="http://schemas.microsoft.com/office/drawing/2014/main" val="2948396275"/>
                    </a:ext>
                  </a:extLst>
                </a:gridCol>
                <a:gridCol w="1227221">
                  <a:extLst>
                    <a:ext uri="{9D8B030D-6E8A-4147-A177-3AD203B41FA5}">
                      <a16:colId xmlns:a16="http://schemas.microsoft.com/office/drawing/2014/main" val="3774963354"/>
                    </a:ext>
                  </a:extLst>
                </a:gridCol>
                <a:gridCol w="1227221">
                  <a:extLst>
                    <a:ext uri="{9D8B030D-6E8A-4147-A177-3AD203B41FA5}">
                      <a16:colId xmlns:a16="http://schemas.microsoft.com/office/drawing/2014/main" val="3105296233"/>
                    </a:ext>
                  </a:extLst>
                </a:gridCol>
              </a:tblGrid>
              <a:tr h="200025">
                <a:tc>
                  <a:txBody>
                    <a:bodyPr/>
                    <a:lstStyle/>
                    <a:p>
                      <a:pPr marL="0" marR="0" algn="ctr">
                        <a:buNone/>
                      </a:pPr>
                      <a:r>
                        <a:rPr lang="fr-FR" sz="1600" b="1" dirty="0" err="1">
                          <a:effectLst/>
                        </a:rPr>
                        <a:t>Feed</a:t>
                      </a:r>
                      <a:r>
                        <a:rPr lang="fr-FR" sz="1600" b="1" dirty="0">
                          <a:effectLst/>
                        </a:rPr>
                        <a:t> type</a:t>
                      </a:r>
                      <a:endParaRPr lang="en-US" sz="16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600" b="1" dirty="0">
                          <a:effectLst/>
                        </a:rPr>
                        <a:t>Temperature</a:t>
                      </a:r>
                      <a:endParaRPr lang="en-US" sz="16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dirty="0">
                          <a:effectLst/>
                        </a:rPr>
                        <a:t>Ct Week 3</a:t>
                      </a:r>
                      <a:endParaRPr lang="en-US" sz="16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Ct </a:t>
                      </a:r>
                      <a:r>
                        <a:rPr lang="en-US" sz="1600" b="1">
                          <a:effectLst/>
                        </a:rPr>
                        <a:t>Week 4</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Ct </a:t>
                      </a:r>
                      <a:r>
                        <a:rPr lang="en-US" sz="1600" b="1">
                          <a:effectLst/>
                        </a:rPr>
                        <a:t>Week 5</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Ct </a:t>
                      </a:r>
                      <a:r>
                        <a:rPr lang="en-US" sz="1600" b="1">
                          <a:effectLst/>
                        </a:rPr>
                        <a:t>Week 6</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Ct </a:t>
                      </a:r>
                      <a:r>
                        <a:rPr lang="en-US" sz="1600" b="1">
                          <a:effectLst/>
                        </a:rPr>
                        <a:t>Week 7</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Ct </a:t>
                      </a:r>
                      <a:r>
                        <a:rPr lang="en-US" sz="1600" b="1">
                          <a:effectLst/>
                        </a:rPr>
                        <a:t>Week 8</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Ct </a:t>
                      </a:r>
                      <a:r>
                        <a:rPr lang="en-US" sz="1600" b="1">
                          <a:effectLst/>
                        </a:rPr>
                        <a:t>Week 9</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761896291"/>
                  </a:ext>
                </a:extLst>
              </a:tr>
              <a:tr h="200025">
                <a:tc>
                  <a:txBody>
                    <a:bodyPr/>
                    <a:lstStyle/>
                    <a:p>
                      <a:pPr marL="0" marR="0" algn="ctr">
                        <a:buNone/>
                      </a:pPr>
                      <a:r>
                        <a:rPr lang="ro-RO" sz="1600" b="1" dirty="0">
                          <a:effectLst/>
                        </a:rPr>
                        <a:t>Mash</a:t>
                      </a:r>
                      <a:endParaRPr lang="en-US" sz="1600" b="1"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22°C</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16,12</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19,62</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18,43</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19,31</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16,41</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16,48</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dirty="0">
                          <a:effectLst/>
                        </a:rPr>
                        <a:t>23,3</a:t>
                      </a:r>
                      <a:endParaRPr lang="en-US" sz="1600" b="1"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363558569"/>
                  </a:ext>
                </a:extLst>
              </a:tr>
              <a:tr h="200025">
                <a:tc>
                  <a:txBody>
                    <a:bodyPr/>
                    <a:lstStyle/>
                    <a:p>
                      <a:pPr marL="0" marR="0" algn="ctr">
                        <a:buNone/>
                      </a:pPr>
                      <a:r>
                        <a:rPr lang="ro-RO" sz="1600" b="1">
                          <a:effectLst/>
                        </a:rPr>
                        <a:t>Mash</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22°C</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14,9</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19,04</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18,07</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18,04</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17,21</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22,77</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23,49</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435186562"/>
                  </a:ext>
                </a:extLst>
              </a:tr>
              <a:tr h="200025">
                <a:tc>
                  <a:txBody>
                    <a:bodyPr/>
                    <a:lstStyle/>
                    <a:p>
                      <a:pPr marL="0" marR="0" algn="ctr">
                        <a:buNone/>
                      </a:pPr>
                      <a:r>
                        <a:rPr lang="ro-RO" sz="1600" b="1">
                          <a:effectLst/>
                        </a:rPr>
                        <a:t>Mash</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22°C</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15,11</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19,11</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17,39</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18,45</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19,13</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16,47</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ro-RO" sz="1600" b="1">
                          <a:effectLst/>
                        </a:rPr>
                        <a:t>23,3</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763577012"/>
                  </a:ext>
                </a:extLst>
              </a:tr>
              <a:tr h="190500">
                <a:tc gridSpan="2">
                  <a:txBody>
                    <a:bodyPr/>
                    <a:lstStyle/>
                    <a:p>
                      <a:pPr marL="0" marR="0" algn="ctr">
                        <a:buNone/>
                      </a:pPr>
                      <a:r>
                        <a:rPr lang="en-US" sz="1600" b="1">
                          <a:effectLst/>
                        </a:rPr>
                        <a:t>Average</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hMerge="1">
                  <a:txBody>
                    <a:bodyPr/>
                    <a:lstStyle/>
                    <a:p>
                      <a:endParaRPr lang="en-US"/>
                    </a:p>
                  </a:txBody>
                  <a:tcPr/>
                </a:tc>
                <a:tc>
                  <a:txBody>
                    <a:bodyPr/>
                    <a:lstStyle/>
                    <a:p>
                      <a:pPr marL="0" marR="0" algn="ctr">
                        <a:buNone/>
                      </a:pPr>
                      <a:r>
                        <a:rPr lang="en-US" sz="1600" b="1">
                          <a:effectLst/>
                        </a:rPr>
                        <a:t>15,37</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600" b="1">
                          <a:effectLst/>
                        </a:rPr>
                        <a:t>19,25</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600" b="1">
                          <a:effectLst/>
                        </a:rPr>
                        <a:t>17,96</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600" b="1">
                          <a:effectLst/>
                        </a:rPr>
                        <a:t>18,6</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600" b="1">
                          <a:effectLst/>
                        </a:rPr>
                        <a:t>17,58</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600" b="1">
                          <a:effectLst/>
                        </a:rPr>
                        <a:t>18,57</a:t>
                      </a:r>
                      <a:endParaRPr lang="en-US" sz="1600" b="1">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marL="0" marR="0" algn="ctr">
                        <a:buNone/>
                      </a:pPr>
                      <a:r>
                        <a:rPr lang="en-US" sz="1600" b="1" dirty="0">
                          <a:effectLst/>
                        </a:rPr>
                        <a:t>23,36</a:t>
                      </a:r>
                      <a:endParaRPr lang="en-US" sz="1600" b="1"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525256626"/>
                  </a:ext>
                </a:extLst>
              </a:tr>
            </a:tbl>
          </a:graphicData>
        </a:graphic>
      </p:graphicFrame>
    </p:spTree>
    <p:extLst>
      <p:ext uri="{BB962C8B-B14F-4D97-AF65-F5344CB8AC3E}">
        <p14:creationId xmlns:p14="http://schemas.microsoft.com/office/powerpoint/2010/main" val="38093211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1236</TotalTime>
  <Words>3605</Words>
  <Application>Microsoft Office PowerPoint</Application>
  <PresentationFormat>Custom</PresentationFormat>
  <Paragraphs>827</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SimSun</vt:lpstr>
      <vt:lpstr>Arial</vt:lpstr>
      <vt:lpstr>Arial Black</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Doru Hristescu</cp:lastModifiedBy>
  <cp:revision>182</cp:revision>
  <cp:lastPrinted>2020-03-30T08:43:16Z</cp:lastPrinted>
  <dcterms:created xsi:type="dcterms:W3CDTF">2015-08-26T05:25:30Z</dcterms:created>
  <dcterms:modified xsi:type="dcterms:W3CDTF">2026-05-19T09:35:05Z</dcterms:modified>
</cp:coreProperties>
</file>